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78" r:id="rId10"/>
    <p:sldId id="279" r:id="rId11"/>
    <p:sldId id="280" r:id="rId12"/>
    <p:sldId id="260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6C9073-9EC7-455F-8F98-1A84F0506C4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129823-A010-4B5A-A351-685807F4ED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Study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Eastern Elementary </a:t>
            </a:r>
          </a:p>
          <a:p>
            <a:r>
              <a:rPr lang="en-US" dirty="0" smtClean="0"/>
              <a:t>RTI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6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143000"/>
          </a:xfrm>
        </p:spPr>
        <p:txBody>
          <a:bodyPr/>
          <a:lstStyle/>
          <a:p>
            <a:r>
              <a:rPr lang="en-US" dirty="0" smtClean="0"/>
              <a:t>Evolution of Modern English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676400"/>
            <a:ext cx="6934200" cy="4343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Sound:</a:t>
            </a:r>
            <a:r>
              <a:rPr lang="en-US" dirty="0">
                <a:latin typeface="Arial" charset="0"/>
              </a:rPr>
              <a:t>	Anglo-Saxon influence; Old English;		Sound matching to record dialects	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Pattern:</a:t>
            </a:r>
            <a:r>
              <a:rPr lang="en-US" dirty="0">
                <a:solidFill>
                  <a:srgbClr val="FFFF99"/>
                </a:solidFill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Norman Conquest;  French 			</a:t>
            </a:r>
            <a:r>
              <a:rPr lang="en-US" dirty="0" smtClean="0">
                <a:latin typeface="Arial" charset="0"/>
              </a:rPr>
              <a:t>influence</a:t>
            </a:r>
            <a:r>
              <a:rPr lang="en-US" dirty="0">
                <a:latin typeface="Arial" charset="0"/>
              </a:rPr>
              <a:t>;  Middle English;  more 			regular spellings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Meaning: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Renaissance;  Latin and Greek 			influence;  Great vowel shift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Historical Development </a:t>
            </a:r>
            <a:br>
              <a:rPr lang="en-US" dirty="0" smtClean="0"/>
            </a:br>
            <a:r>
              <a:rPr lang="en-US" dirty="0" smtClean="0"/>
              <a:t>of Spelling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905000"/>
            <a:ext cx="3928872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Anglo-Saxon</a:t>
            </a:r>
          </a:p>
          <a:p>
            <a:pPr lvl="1"/>
            <a:r>
              <a:rPr lang="en-US" dirty="0"/>
              <a:t>WIF (wife)</a:t>
            </a:r>
          </a:p>
          <a:p>
            <a:pPr lvl="1"/>
            <a:r>
              <a:rPr lang="en-US" dirty="0"/>
              <a:t>TODAEG (today)</a:t>
            </a:r>
          </a:p>
          <a:p>
            <a:pPr lvl="1"/>
            <a:r>
              <a:rPr lang="en-US" dirty="0"/>
              <a:t>HEAFONUM (heaven)</a:t>
            </a:r>
          </a:p>
          <a:p>
            <a:pPr marL="365760" lvl="1" indent="0" algn="r">
              <a:buNone/>
            </a:pPr>
            <a:r>
              <a:rPr lang="en-US" sz="1400" b="1" dirty="0"/>
              <a:t>(Lord’s Prayer, 1000</a:t>
            </a:r>
            <a:r>
              <a:rPr lang="en-US" sz="1400" b="1" dirty="0" smtClean="0"/>
              <a:t>)</a:t>
            </a:r>
            <a:endParaRPr lang="en-US" dirty="0" smtClean="0"/>
          </a:p>
          <a:p>
            <a:r>
              <a:rPr lang="en-US" dirty="0" smtClean="0"/>
              <a:t>Norman French</a:t>
            </a:r>
          </a:p>
          <a:p>
            <a:pPr lvl="1"/>
            <a:r>
              <a:rPr lang="en-US" dirty="0" smtClean="0"/>
              <a:t>YONGE (young)</a:t>
            </a:r>
          </a:p>
          <a:p>
            <a:pPr lvl="1"/>
            <a:r>
              <a:rPr lang="en-US" dirty="0" smtClean="0"/>
              <a:t>SWETE (sweet)</a:t>
            </a:r>
          </a:p>
          <a:p>
            <a:pPr lvl="1"/>
            <a:r>
              <a:rPr lang="en-US" dirty="0" smtClean="0"/>
              <a:t>ROOTE (root)</a:t>
            </a:r>
          </a:p>
          <a:p>
            <a:pPr lvl="1"/>
            <a:r>
              <a:rPr lang="en-US" dirty="0" smtClean="0"/>
              <a:t>CROPPE (crops)</a:t>
            </a:r>
          </a:p>
          <a:p>
            <a:pPr marL="365760" lvl="1" indent="0" algn="r">
              <a:buNone/>
            </a:pPr>
            <a:r>
              <a:rPr lang="en-US" sz="1400" b="1" dirty="0" smtClean="0"/>
              <a:t>(Chaucer, 1440)</a:t>
            </a:r>
          </a:p>
          <a:p>
            <a:r>
              <a:rPr lang="en-US" dirty="0" smtClean="0"/>
              <a:t>Renaissance</a:t>
            </a:r>
          </a:p>
          <a:p>
            <a:pPr lvl="1"/>
            <a:r>
              <a:rPr lang="en-US" dirty="0" smtClean="0"/>
              <a:t>DISSCORD (discord)</a:t>
            </a:r>
          </a:p>
          <a:p>
            <a:pPr lvl="1"/>
            <a:r>
              <a:rPr lang="en-US" dirty="0" smtClean="0"/>
              <a:t>FOLOWE (follow)</a:t>
            </a:r>
          </a:p>
          <a:p>
            <a:pPr lvl="1"/>
            <a:r>
              <a:rPr lang="en-US" dirty="0" smtClean="0"/>
              <a:t>MUSSIKE (music)</a:t>
            </a:r>
          </a:p>
          <a:p>
            <a:pPr marL="365760" lvl="1" indent="0" algn="r">
              <a:buNone/>
            </a:pPr>
            <a:r>
              <a:rPr lang="en-US" sz="1500" b="1" dirty="0" smtClean="0"/>
              <a:t>(Elizabeth I, 1600)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419856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Letter Name</a:t>
            </a:r>
          </a:p>
          <a:p>
            <a:pPr lvl="1"/>
            <a:r>
              <a:rPr lang="en-US" dirty="0"/>
              <a:t>WIF (wife)</a:t>
            </a:r>
          </a:p>
          <a:p>
            <a:pPr lvl="1"/>
            <a:r>
              <a:rPr lang="en-US" dirty="0" smtClean="0"/>
              <a:t>TODAE </a:t>
            </a:r>
            <a:r>
              <a:rPr lang="en-US" dirty="0"/>
              <a:t>(today)</a:t>
            </a:r>
          </a:p>
          <a:p>
            <a:pPr lvl="1"/>
            <a:r>
              <a:rPr lang="en-US" dirty="0" smtClean="0"/>
              <a:t>HAFAN </a:t>
            </a:r>
            <a:r>
              <a:rPr lang="en-US" dirty="0"/>
              <a:t>(heaven)</a:t>
            </a:r>
          </a:p>
          <a:p>
            <a:pPr marL="365760" lvl="1" indent="0" algn="r">
              <a:buNone/>
            </a:pPr>
            <a:r>
              <a:rPr lang="en-US" sz="1400" b="1" dirty="0" smtClean="0"/>
              <a:t>(</a:t>
            </a:r>
            <a:r>
              <a:rPr lang="en-US" sz="1400" b="1" dirty="0" err="1" smtClean="0"/>
              <a:t>Tawanda</a:t>
            </a:r>
            <a:r>
              <a:rPr lang="en-US" sz="1400" b="1" dirty="0" smtClean="0"/>
              <a:t>, age 6)</a:t>
            </a:r>
            <a:endParaRPr lang="en-US" dirty="0" smtClean="0"/>
          </a:p>
          <a:p>
            <a:r>
              <a:rPr lang="en-US" dirty="0" smtClean="0"/>
              <a:t>Within Word</a:t>
            </a:r>
          </a:p>
          <a:p>
            <a:pPr lvl="1"/>
            <a:r>
              <a:rPr lang="en-US" dirty="0" smtClean="0"/>
              <a:t>YUNGE </a:t>
            </a:r>
            <a:r>
              <a:rPr lang="en-US" dirty="0"/>
              <a:t>(young)</a:t>
            </a:r>
          </a:p>
          <a:p>
            <a:pPr lvl="1"/>
            <a:r>
              <a:rPr lang="en-US" dirty="0"/>
              <a:t>SWETE (sweet)</a:t>
            </a:r>
          </a:p>
          <a:p>
            <a:pPr lvl="1"/>
            <a:r>
              <a:rPr lang="en-US" dirty="0"/>
              <a:t>ROOTE (root)</a:t>
            </a:r>
          </a:p>
          <a:p>
            <a:pPr lvl="1"/>
            <a:r>
              <a:rPr lang="en-US" dirty="0"/>
              <a:t>CROPPE (crops)</a:t>
            </a:r>
          </a:p>
          <a:p>
            <a:pPr marL="365760" lvl="1" indent="0" algn="r">
              <a:buNone/>
            </a:pPr>
            <a:r>
              <a:rPr lang="en-US" sz="1400" b="1" dirty="0" smtClean="0"/>
              <a:t>(Antoine, age 8</a:t>
            </a:r>
            <a:endParaRPr lang="en-US" dirty="0" smtClean="0"/>
          </a:p>
          <a:p>
            <a:r>
              <a:rPr lang="en-US" dirty="0" smtClean="0"/>
              <a:t>Syllables &amp; Meaning</a:t>
            </a:r>
          </a:p>
          <a:p>
            <a:pPr lvl="1"/>
            <a:r>
              <a:rPr lang="en-US" dirty="0"/>
              <a:t>DISSCORD (discord)</a:t>
            </a:r>
          </a:p>
          <a:p>
            <a:pPr lvl="1"/>
            <a:r>
              <a:rPr lang="en-US" dirty="0"/>
              <a:t>FOLOWE (follow)</a:t>
            </a:r>
          </a:p>
          <a:p>
            <a:pPr lvl="1"/>
            <a:r>
              <a:rPr lang="en-US" dirty="0" smtClean="0"/>
              <a:t>MUSSIC </a:t>
            </a:r>
            <a:r>
              <a:rPr lang="en-US" dirty="0"/>
              <a:t>(music)</a:t>
            </a:r>
          </a:p>
          <a:p>
            <a:pPr marL="365760" lvl="1" indent="0" algn="r">
              <a:buNone/>
            </a:pPr>
            <a:r>
              <a:rPr lang="en-US" sz="1500" b="1" dirty="0" smtClean="0"/>
              <a:t>(Julian, age 14)</a:t>
            </a:r>
            <a:endParaRPr lang="en-US" sz="1500" b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0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Synchrony of Literacy Development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057400" y="2514600"/>
            <a:ext cx="2895600" cy="2286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495800" y="2514600"/>
            <a:ext cx="2895600" cy="2286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276600" y="3733800"/>
            <a:ext cx="2895600" cy="2286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38400" y="3276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Reading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38800" y="3352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Writing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38600" y="4953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pitchFamily="-9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Spelling</a:t>
            </a:r>
          </a:p>
        </p:txBody>
      </p:sp>
    </p:spTree>
    <p:extLst>
      <p:ext uri="{BB962C8B-B14F-4D97-AF65-F5344CB8AC3E}">
        <p14:creationId xmlns:p14="http://schemas.microsoft.com/office/powerpoint/2010/main" val="2546168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Synchrony of Literacy 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Emergent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Beginning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Transitional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Intermediate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Advanced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</a:rPr>
              <a:t>Emergent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Letter Name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Within Word Pattern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Syllables and Affixes</a:t>
            </a:r>
          </a:p>
          <a:p>
            <a:pPr eaLnBrk="1" hangingPunct="1"/>
            <a:endParaRPr lang="en-US" sz="2000" dirty="0" smtClean="0">
              <a:latin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</a:rPr>
              <a:t>Derivational Relations</a:t>
            </a:r>
          </a:p>
        </p:txBody>
      </p:sp>
    </p:spTree>
    <p:extLst>
      <p:ext uri="{BB962C8B-B14F-4D97-AF65-F5344CB8AC3E}">
        <p14:creationId xmlns:p14="http://schemas.microsoft.com/office/powerpoint/2010/main" val="39572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Stages of Word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4343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Emergent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Letter Name Alphabetic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Within Word Pattern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Syllables &amp; Affixes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Derivational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Emergent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3508977"/>
          </a:xfrm>
        </p:spPr>
        <p:txBody>
          <a:bodyPr>
            <a:noAutofit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Shows interest in reading and writing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Recognizes common names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Uses Invented writing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Has difficulty showing beginning and ending of words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Uses random marks and known letters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9530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645" y="381000"/>
            <a:ext cx="7024744" cy="1143000"/>
          </a:xfrm>
        </p:spPr>
        <p:txBody>
          <a:bodyPr/>
          <a:lstStyle/>
          <a:p>
            <a:r>
              <a:rPr lang="en-US" dirty="0" smtClean="0"/>
              <a:t>Emergent Sample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37829"/>
            <a:ext cx="3317088" cy="463711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969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Letter Name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4114800"/>
          </a:xfrm>
        </p:spPr>
        <p:txBody>
          <a:bodyPr>
            <a:normAutofit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dirty="0"/>
              <a:t>Considered beginning readers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Reading is choppy and </a:t>
            </a:r>
            <a:r>
              <a:rPr lang="en-US" dirty="0" err="1"/>
              <a:t>disfluent</a:t>
            </a:r>
            <a:endParaRPr lang="en-US" dirty="0"/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Uses predictable text, pictures, and consonant knowledge to read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Uses short simple sentences with spaces between words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Spells with beginning and ending consonants, eventually leading to CVC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75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1143000"/>
          </a:xfrm>
        </p:spPr>
        <p:txBody>
          <a:bodyPr/>
          <a:lstStyle/>
          <a:p>
            <a:r>
              <a:rPr lang="en-US" dirty="0" smtClean="0"/>
              <a:t>Letter Name Sample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447800"/>
            <a:ext cx="4716093" cy="498798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257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 smtClean="0"/>
              <a:t>Within Word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934200" cy="4572000"/>
          </a:xfrm>
        </p:spPr>
        <p:txBody>
          <a:bodyPr>
            <a:normAutofit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dirty="0"/>
              <a:t>Considered transitional readers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Reads with more fluency and expression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Uses beginning, middle, and end in writing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Spells CVC words correctly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Works on long vowel patterns, r-controlled vowels, and vowel diphthongs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Studies sound and 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3924748"/>
          </a:xfrm>
        </p:spPr>
        <p:txBody>
          <a:bodyPr/>
          <a:lstStyle/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Purpose of Word Study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Levels of Learning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Stages of Word Study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Qualitative Spelling Assessment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Three Tiers of Orthography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Principles of Word Study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95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024744" cy="1143000"/>
          </a:xfrm>
        </p:spPr>
        <p:txBody>
          <a:bodyPr/>
          <a:lstStyle/>
          <a:p>
            <a:r>
              <a:rPr lang="en-US" dirty="0" smtClean="0"/>
              <a:t>Within Word Sample</a:t>
            </a:r>
            <a:endParaRPr lang="en-US" dirty="0"/>
          </a:p>
        </p:txBody>
      </p:sp>
      <p:pic>
        <p:nvPicPr>
          <p:cNvPr id="4" name="Picture 4" descr="withinwords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3544" y="1524001"/>
            <a:ext cx="4322056" cy="49679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23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r>
              <a:rPr lang="en-US" dirty="0" smtClean="0"/>
              <a:t>Syllables &amp; Affixes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81800" cy="4343400"/>
          </a:xfrm>
        </p:spPr>
        <p:txBody>
          <a:bodyPr>
            <a:normAutofit lnSpcReduction="10000"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Considered intermediate readers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Reads fluently and for pleasure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Uses more sophisticated Vocabulary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Writes a variety of genres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Spells one-syllable words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Works on multi-syllable words, open and closed syllables, simple prefixes and suffixes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4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Syllables &amp; Affixes Sample</a:t>
            </a:r>
            <a:endParaRPr lang="en-US" dirty="0"/>
          </a:p>
        </p:txBody>
      </p:sp>
      <p:pic>
        <p:nvPicPr>
          <p:cNvPr id="4" name="Picture 4" descr="SyllableAffixessampl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0499" y="1752600"/>
            <a:ext cx="6015567" cy="4419600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558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en-US" dirty="0" smtClean="0"/>
              <a:t>Derivational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6858000" cy="4114800"/>
          </a:xfrm>
        </p:spPr>
        <p:txBody>
          <a:bodyPr>
            <a:normAutofit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dirty="0"/>
              <a:t>Considered advanced readers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Reads in areas of interest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Writes for variety of audiences and purposes; personal reflection included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Uses spelling and vocabulary knowledge to connect unknown words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dirty="0"/>
              <a:t>Works on difficult prefixes and suffixes, schwa, Greek and Latin roots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5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Derivational Relations Sample</a:t>
            </a:r>
            <a:endParaRPr lang="en-US" dirty="0"/>
          </a:p>
        </p:txBody>
      </p:sp>
      <p:pic>
        <p:nvPicPr>
          <p:cNvPr id="4" name="Picture 4" descr="DerivationalRelationss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0263" y="1586344"/>
            <a:ext cx="5951919" cy="463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929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Qualitative Spelling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Students are assessed using PALS beginning, middle, and end of the year</a:t>
            </a:r>
          </a:p>
          <a:p>
            <a:r>
              <a:rPr lang="en-US" sz="2800" dirty="0" smtClean="0"/>
              <a:t>Students are grouped according to results</a:t>
            </a:r>
          </a:p>
          <a:p>
            <a:r>
              <a:rPr lang="en-US" sz="2800" dirty="0"/>
              <a:t>Assessment results determine instructional fit and guides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Spelling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sz="2800" dirty="0"/>
              <a:t>Memorizing a weekly list of grade level spelling words</a:t>
            </a:r>
          </a:p>
          <a:p>
            <a:r>
              <a:rPr kumimoji="1" lang="en-US" sz="2800" dirty="0"/>
              <a:t>Letting children choose the words they wish to study</a:t>
            </a:r>
          </a:p>
          <a:p>
            <a:r>
              <a:rPr kumimoji="1" lang="en-US" sz="2800" dirty="0"/>
              <a:t>Targeting spelling errors for spelling list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48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en-US" sz="4000" dirty="0"/>
              <a:t>Conceptual!  Categorical!</a:t>
            </a:r>
          </a:p>
          <a:p>
            <a:pPr>
              <a:lnSpc>
                <a:spcPct val="120000"/>
              </a:lnSpc>
            </a:pPr>
            <a:r>
              <a:rPr kumimoji="1" lang="en-US" sz="4000" dirty="0"/>
              <a:t>Begins with assessment</a:t>
            </a:r>
          </a:p>
          <a:p>
            <a:pPr>
              <a:lnSpc>
                <a:spcPct val="120000"/>
              </a:lnSpc>
            </a:pPr>
            <a:r>
              <a:rPr kumimoji="1" lang="en-US" sz="4000" dirty="0"/>
              <a:t>Spelling features are chosen according to developmental sequence</a:t>
            </a:r>
          </a:p>
          <a:p>
            <a:pPr>
              <a:lnSpc>
                <a:spcPct val="120000"/>
              </a:lnSpc>
            </a:pPr>
            <a:r>
              <a:rPr kumimoji="1" lang="en-US" sz="4000" dirty="0"/>
              <a:t>Connected to reading and writing</a:t>
            </a:r>
          </a:p>
          <a:p>
            <a:pPr>
              <a:lnSpc>
                <a:spcPct val="120000"/>
              </a:lnSpc>
            </a:pPr>
            <a:r>
              <a:rPr kumimoji="1" lang="en-US" sz="4000" dirty="0"/>
              <a:t>Direct Instruction…with gradual release of responsibility to student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2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Conceptual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Allows children to compare and contrast specific features.</a:t>
            </a:r>
          </a:p>
          <a:p>
            <a:pPr>
              <a:lnSpc>
                <a:spcPct val="90000"/>
              </a:lnSpc>
            </a:pPr>
            <a:r>
              <a:rPr lang="en-US" dirty="0"/>
              <a:t>Categorization facilitate a deeper understanding of spelling principles.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  FL</a:t>
            </a:r>
            <a:r>
              <a:rPr lang="en-US" u="sng" dirty="0"/>
              <a:t>AT</a:t>
            </a:r>
            <a:r>
              <a:rPr lang="en-US" dirty="0"/>
              <a:t>  VS. BR</a:t>
            </a:r>
            <a:r>
              <a:rPr lang="en-US" u="sng" dirty="0"/>
              <a:t>AKE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  P</a:t>
            </a:r>
            <a:r>
              <a:rPr lang="en-US" u="sng" dirty="0"/>
              <a:t>ILO</a:t>
            </a:r>
            <a:r>
              <a:rPr lang="en-US" dirty="0"/>
              <a:t>T  VS. F</a:t>
            </a:r>
            <a:r>
              <a:rPr lang="en-US" u="sng" dirty="0"/>
              <a:t>OLLO</a:t>
            </a:r>
            <a:r>
              <a:rPr lang="en-US" dirty="0"/>
              <a:t>W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  EDUCA</a:t>
            </a:r>
            <a:r>
              <a:rPr lang="en-US" u="sng" dirty="0"/>
              <a:t>TION</a:t>
            </a:r>
            <a:r>
              <a:rPr lang="en-US" dirty="0"/>
              <a:t> VS. REVI</a:t>
            </a:r>
            <a:r>
              <a:rPr lang="en-US" u="sng" dirty="0"/>
              <a:t>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0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Ultimate Goal of </a:t>
            </a:r>
            <a:br>
              <a:rPr lang="en-US" dirty="0" smtClean="0"/>
            </a:br>
            <a:r>
              <a:rPr lang="en-US" dirty="0" smtClean="0"/>
              <a:t>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777317" cy="3508977"/>
          </a:xfrm>
        </p:spPr>
        <p:txBody>
          <a:bodyPr/>
          <a:lstStyle/>
          <a:p>
            <a:r>
              <a:rPr lang="en-US" sz="3200" dirty="0"/>
              <a:t>To teach children how to compare and contrast word features so that they can conceptualize the predictable patterns of English spelling.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6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/>
              <a:t>Purpose of Word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6881308" cy="4114800"/>
          </a:xfrm>
        </p:spPr>
        <p:txBody>
          <a:bodyPr>
            <a:noAutofit/>
          </a:bodyPr>
          <a:lstStyle/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Provide connection between learning to read and spell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Provide </a:t>
            </a:r>
            <a:r>
              <a:rPr lang="en-US" sz="2800" u="sng" dirty="0"/>
              <a:t>developmental</a:t>
            </a:r>
            <a:r>
              <a:rPr lang="en-US" sz="2800" dirty="0"/>
              <a:t> approach to spelling instruction where students work on </a:t>
            </a:r>
            <a:r>
              <a:rPr lang="en-US" sz="2800" u="sng" dirty="0"/>
              <a:t>instructional</a:t>
            </a:r>
            <a:r>
              <a:rPr lang="en-US" sz="2800" dirty="0"/>
              <a:t> level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Allow students to compare and Contrast categories of word features through </a:t>
            </a:r>
            <a:r>
              <a:rPr lang="en-US" sz="2800" u="sng" dirty="0"/>
              <a:t>hands-on opportunities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0013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Purpose of 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77317" cy="4343400"/>
          </a:xfrm>
        </p:spPr>
        <p:txBody>
          <a:bodyPr/>
          <a:lstStyle/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Provide a link between word study and text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Provide systematic scope and sequence of word-level skills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Increase students specific knowledge of words (spelling and meaning)</a:t>
            </a:r>
          </a:p>
          <a:p>
            <a:pPr marL="863600">
              <a:buFontTx/>
              <a:buBlip>
                <a:blip r:embed="rId2"/>
              </a:buBlip>
            </a:pPr>
            <a:r>
              <a:rPr lang="en-US" sz="2800" dirty="0"/>
              <a:t>Reveal consistencies in our written language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0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Layers of English Orthography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1828800"/>
            <a:ext cx="3471672" cy="397764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Sound</a:t>
            </a:r>
            <a:r>
              <a:rPr lang="en-US" dirty="0">
                <a:latin typeface="Arial" charset="0"/>
              </a:rPr>
              <a:t>	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Letter Name Stage)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Pattern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Within Word Pattern Stage)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Meaning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Syllables &amp; Affixes; Derivational Relations)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828800"/>
            <a:ext cx="3419856" cy="349300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SEP/sip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LITE/light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COMPUSITION/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45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656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Word Study Overview</vt:lpstr>
      <vt:lpstr>Topics of Discussion</vt:lpstr>
      <vt:lpstr>Common Spelling Practices</vt:lpstr>
      <vt:lpstr>Word Study</vt:lpstr>
      <vt:lpstr>A Conceptual Approach</vt:lpstr>
      <vt:lpstr>The Ultimate Goal of  Word Study</vt:lpstr>
      <vt:lpstr>Purpose of Word Study</vt:lpstr>
      <vt:lpstr>Purpose of Word Study</vt:lpstr>
      <vt:lpstr>Layers of English Orthography</vt:lpstr>
      <vt:lpstr>Evolution of Modern English</vt:lpstr>
      <vt:lpstr>The Historical Development  of Spelling</vt:lpstr>
      <vt:lpstr>Synchrony of Literacy Development</vt:lpstr>
      <vt:lpstr>Synchrony of Literacy Development</vt:lpstr>
      <vt:lpstr>Stages of Word Study</vt:lpstr>
      <vt:lpstr>Emergent Stage</vt:lpstr>
      <vt:lpstr>Emergent Sample</vt:lpstr>
      <vt:lpstr>Letter Name Stage</vt:lpstr>
      <vt:lpstr>Letter Name Sample</vt:lpstr>
      <vt:lpstr>Within Word Stage</vt:lpstr>
      <vt:lpstr>Within Word Sample</vt:lpstr>
      <vt:lpstr>Syllables &amp; Affixes Stage</vt:lpstr>
      <vt:lpstr>Syllables &amp; Affixes Sample</vt:lpstr>
      <vt:lpstr>Derivational Relations</vt:lpstr>
      <vt:lpstr>Derivational Relations Sample</vt:lpstr>
      <vt:lpstr>Qualitative Spelling Assessment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Overview</dc:title>
  <dc:creator>Sarah Woods</dc:creator>
  <cp:lastModifiedBy>Sarah Woods</cp:lastModifiedBy>
  <cp:revision>6</cp:revision>
  <dcterms:created xsi:type="dcterms:W3CDTF">2011-10-19T18:11:31Z</dcterms:created>
  <dcterms:modified xsi:type="dcterms:W3CDTF">2011-10-19T19:05:36Z</dcterms:modified>
</cp:coreProperties>
</file>