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5" r:id="rId29"/>
    <p:sldId id="286" r:id="rId30"/>
    <p:sldId id="284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B7EE1-CE46-4D2B-BA23-05E0A419CCE1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7F8EB-B1B5-4836-98B3-797335F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0928-657D-43FD-94F1-BDB1FED5A516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065EF-54CE-4A81-B089-4E9C8326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2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3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8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0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4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3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9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6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6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3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37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8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8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9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96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36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5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4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7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0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5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65EF-54CE-4A81-B089-4E9C8326CB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D1ABD93-A0F3-440D-89E5-B86EF814F107}" type="datetimeFigureOut">
              <a:rPr lang="en-US" smtClean="0"/>
              <a:t>11/28/2011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A82CA81-4C56-49D1-B07E-BD67EF2D75F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Eastern Elementary/Middle School</a:t>
            </a:r>
          </a:p>
          <a:p>
            <a:r>
              <a:rPr lang="en-US" dirty="0" smtClean="0"/>
              <a:t>K-2 Teachers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Word Study: Session two</a:t>
            </a:r>
            <a:br>
              <a:rPr lang="en-US" b="1" dirty="0" smtClean="0"/>
            </a:br>
            <a:r>
              <a:rPr lang="en-US" b="1" dirty="0" smtClean="0"/>
              <a:t>emergent and letter name stage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9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/>
              <a:t>Phonological awareness activities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343400"/>
          </a:xfrm>
        </p:spPr>
        <p:txBody>
          <a:bodyPr/>
          <a:lstStyle/>
          <a:p>
            <a:r>
              <a:rPr lang="en-US" sz="2800" u="sng" dirty="0"/>
              <a:t>Early emergent</a:t>
            </a:r>
            <a:r>
              <a:rPr lang="en-US" sz="2800" dirty="0"/>
              <a:t>: focus attention on </a:t>
            </a:r>
            <a:r>
              <a:rPr lang="en-US" sz="2800" dirty="0" smtClean="0"/>
              <a:t>syllables and </a:t>
            </a:r>
            <a:r>
              <a:rPr lang="en-US" sz="2800" dirty="0"/>
              <a:t>rhyming words</a:t>
            </a:r>
          </a:p>
          <a:p>
            <a:pPr lvl="1"/>
            <a:r>
              <a:rPr lang="en-US" sz="2400" dirty="0"/>
              <a:t>Rhyming book read-alouds</a:t>
            </a:r>
          </a:p>
          <a:p>
            <a:pPr lvl="1"/>
            <a:r>
              <a:rPr lang="en-US" sz="2400" dirty="0" smtClean="0"/>
              <a:t>Rhyming </a:t>
            </a:r>
            <a:r>
              <a:rPr lang="en-US" sz="2400" dirty="0"/>
              <a:t>sorts (matching)</a:t>
            </a:r>
          </a:p>
          <a:p>
            <a:pPr lvl="1"/>
            <a:r>
              <a:rPr lang="en-US" sz="2400" dirty="0" smtClean="0"/>
              <a:t>Rhyming </a:t>
            </a:r>
            <a:r>
              <a:rPr lang="en-US" sz="2400" dirty="0"/>
              <a:t>sorts (odd man out)</a:t>
            </a:r>
          </a:p>
          <a:p>
            <a:pPr lvl="1"/>
            <a:r>
              <a:rPr lang="en-US" sz="2400" dirty="0" smtClean="0"/>
              <a:t>Rhyming </a:t>
            </a:r>
            <a:r>
              <a:rPr lang="en-US" sz="2400" dirty="0"/>
              <a:t>songs</a:t>
            </a:r>
          </a:p>
          <a:p>
            <a:pPr lvl="1"/>
            <a:r>
              <a:rPr lang="en-US" sz="2400" dirty="0" smtClean="0"/>
              <a:t>Rhyming </a:t>
            </a:r>
            <a:r>
              <a:rPr lang="en-US" sz="2400" dirty="0"/>
              <a:t>games (bingo, concentration)</a:t>
            </a:r>
          </a:p>
          <a:p>
            <a:pPr lvl="1"/>
            <a:r>
              <a:rPr lang="en-US" sz="2400" dirty="0" smtClean="0"/>
              <a:t>Invent </a:t>
            </a:r>
            <a:r>
              <a:rPr lang="en-US" sz="2400" dirty="0"/>
              <a:t>rhymes (fill in the blank)</a:t>
            </a:r>
          </a:p>
        </p:txBody>
      </p:sp>
    </p:spTree>
    <p:extLst>
      <p:ext uri="{BB962C8B-B14F-4D97-AF65-F5344CB8AC3E}">
        <p14:creationId xmlns:p14="http://schemas.microsoft.com/office/powerpoint/2010/main" val="36499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Phonological awareness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Mid emergent</a:t>
            </a:r>
            <a:r>
              <a:rPr lang="en-US" sz="2800" dirty="0"/>
              <a:t>: focus attention </a:t>
            </a:r>
            <a:r>
              <a:rPr lang="en-US" sz="2800" dirty="0" smtClean="0"/>
              <a:t>on alliteration </a:t>
            </a:r>
            <a:r>
              <a:rPr lang="en-US" sz="2800" dirty="0"/>
              <a:t>(same beginning sound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/>
              <a:t>ABC books</a:t>
            </a:r>
          </a:p>
          <a:p>
            <a:pPr lvl="1"/>
            <a:r>
              <a:rPr lang="en-US" sz="2400" dirty="0" smtClean="0"/>
              <a:t>Puppet-talk </a:t>
            </a:r>
            <a:r>
              <a:rPr lang="en-US" sz="2400" dirty="0"/>
              <a:t>(It’s in the bag)</a:t>
            </a:r>
          </a:p>
          <a:p>
            <a:pPr lvl="1"/>
            <a:r>
              <a:rPr lang="en-US" sz="2400" dirty="0" smtClean="0"/>
              <a:t>I-Spy </a:t>
            </a:r>
            <a:r>
              <a:rPr lang="en-US" sz="2400" dirty="0"/>
              <a:t>Riddles</a:t>
            </a:r>
          </a:p>
          <a:p>
            <a:pPr lvl="1"/>
            <a:r>
              <a:rPr lang="en-US" sz="2400" dirty="0" smtClean="0"/>
              <a:t>Picture </a:t>
            </a:r>
            <a:r>
              <a:rPr lang="en-US" sz="2400" dirty="0"/>
              <a:t>sorts by beginning sounds</a:t>
            </a:r>
          </a:p>
        </p:txBody>
      </p:sp>
    </p:spTree>
    <p:extLst>
      <p:ext uri="{BB962C8B-B14F-4D97-AF65-F5344CB8AC3E}">
        <p14:creationId xmlns:p14="http://schemas.microsoft.com/office/powerpoint/2010/main" val="12556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Phonological awareness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sz="4500" u="sng" dirty="0"/>
              <a:t>Late emergent</a:t>
            </a:r>
            <a:r>
              <a:rPr lang="en-US" sz="4500" dirty="0"/>
              <a:t>: focus attention on </a:t>
            </a:r>
            <a:r>
              <a:rPr lang="en-US" sz="4500" dirty="0" smtClean="0"/>
              <a:t>onset-rime</a:t>
            </a:r>
          </a:p>
          <a:p>
            <a:pPr lvl="1"/>
            <a:r>
              <a:rPr lang="en-US" sz="3500" b="1" dirty="0" smtClean="0"/>
              <a:t>Phonemic </a:t>
            </a:r>
            <a:r>
              <a:rPr lang="en-US" sz="3500" b="1" dirty="0"/>
              <a:t>Segmentation</a:t>
            </a:r>
          </a:p>
          <a:p>
            <a:pPr lvl="2"/>
            <a:r>
              <a:rPr lang="en-US" sz="3500" b="1" dirty="0" smtClean="0"/>
              <a:t>Teacher </a:t>
            </a:r>
            <a:r>
              <a:rPr lang="en-US" sz="3500" b="1" dirty="0"/>
              <a:t>says: map</a:t>
            </a:r>
          </a:p>
          <a:p>
            <a:pPr lvl="2"/>
            <a:r>
              <a:rPr lang="en-US" sz="3500" b="1" dirty="0" smtClean="0"/>
              <a:t>Students </a:t>
            </a:r>
            <a:r>
              <a:rPr lang="en-US" sz="3500" b="1" dirty="0"/>
              <a:t>respond: /m/ /a/ /p/</a:t>
            </a:r>
          </a:p>
          <a:p>
            <a:pPr lvl="1"/>
            <a:r>
              <a:rPr lang="en-US" sz="3500" b="1" dirty="0" smtClean="0"/>
              <a:t>Segmenting </a:t>
            </a:r>
            <a:r>
              <a:rPr lang="en-US" sz="3500" b="1" dirty="0"/>
              <a:t>onset from rime</a:t>
            </a:r>
          </a:p>
          <a:p>
            <a:pPr lvl="2"/>
            <a:r>
              <a:rPr lang="en-US" sz="3500" b="1" dirty="0"/>
              <a:t>T</a:t>
            </a:r>
            <a:r>
              <a:rPr lang="en-US" sz="3500" b="1" dirty="0" smtClean="0"/>
              <a:t>eacher </a:t>
            </a:r>
            <a:r>
              <a:rPr lang="en-US" sz="3500" b="1" dirty="0"/>
              <a:t>says map</a:t>
            </a:r>
          </a:p>
          <a:p>
            <a:pPr lvl="2"/>
            <a:r>
              <a:rPr lang="en-US" sz="3500" b="1" dirty="0" smtClean="0"/>
              <a:t>Students </a:t>
            </a:r>
            <a:r>
              <a:rPr lang="en-US" sz="3500" b="1" dirty="0"/>
              <a:t>respond /ap/</a:t>
            </a:r>
          </a:p>
          <a:p>
            <a:pPr lvl="1"/>
            <a:r>
              <a:rPr lang="en-US" sz="3500" b="1" dirty="0" smtClean="0"/>
              <a:t>Segmenting </a:t>
            </a:r>
            <a:r>
              <a:rPr lang="en-US" sz="3500" b="1" dirty="0"/>
              <a:t>for first/last sound</a:t>
            </a:r>
          </a:p>
          <a:p>
            <a:pPr lvl="2"/>
            <a:r>
              <a:rPr lang="en-US" sz="3500" b="1" dirty="0" smtClean="0"/>
              <a:t>Teacher </a:t>
            </a:r>
            <a:r>
              <a:rPr lang="en-US" sz="3500" b="1" dirty="0"/>
              <a:t>says map</a:t>
            </a:r>
          </a:p>
          <a:p>
            <a:pPr lvl="2"/>
            <a:r>
              <a:rPr lang="en-US" sz="3500" b="1" dirty="0" smtClean="0"/>
              <a:t>Students </a:t>
            </a:r>
            <a:r>
              <a:rPr lang="en-US" sz="3500" b="1" dirty="0"/>
              <a:t>respond /m/ or /p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003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Elkonin boxes or push &amp; say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Assists students in segmenting sounds in words.</a:t>
            </a:r>
          </a:p>
          <a:p>
            <a:r>
              <a:rPr lang="en-US" sz="2800" dirty="0"/>
              <a:t>Students move chips/letters into a box as they say </a:t>
            </a:r>
            <a:r>
              <a:rPr lang="en-US" sz="2800" dirty="0" smtClean="0"/>
              <a:t>the word</a:t>
            </a:r>
            <a:endParaRPr lang="en-US" sz="2800" dirty="0"/>
          </a:p>
          <a:p>
            <a:r>
              <a:rPr lang="en-US" sz="2800" dirty="0"/>
              <a:t>Adaptation: Show where a sound is located in a </a:t>
            </a:r>
            <a:r>
              <a:rPr lang="en-US" sz="2800" dirty="0" smtClean="0"/>
              <a:t>word (beg</a:t>
            </a:r>
            <a:r>
              <a:rPr lang="en-US" sz="2800" dirty="0"/>
              <a:t>./middle/end)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2363" y="38100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48545" y="38100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38100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32363" y="50292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48545" y="50292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50292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2863" y="402023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SH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045" y="403167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8300" y="403167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pic>
        <p:nvPicPr>
          <p:cNvPr id="7170" name="Picture 2" descr="C:\Users\swoods\AppData\Local\Microsoft\Windows\Temporary Internet Files\Content.IE5\K0O7W0UI\MC9000140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00" y="5141976"/>
            <a:ext cx="776326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woods\AppData\Local\Microsoft\Windows\Temporary Internet Files\Content.IE5\K0O7W0UI\MC9000140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82" y="5141976"/>
            <a:ext cx="776326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woods\AppData\Local\Microsoft\Windows\Temporary Internet Files\Content.IE5\K0O7W0UI\MC9000140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37" y="5141976"/>
            <a:ext cx="776326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woods\AppData\Local\Microsoft\Windows\Temporary Internet Files\Content.IE5\K0O7W0UI\MC9000140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00" y="3922775"/>
            <a:ext cx="776326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woods\AppData\Local\Microsoft\Windows\Temporary Internet Files\Content.IE5\K0O7W0UI\MC9000140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82" y="3934213"/>
            <a:ext cx="776326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woods\AppData\Local\Microsoft\Windows\Temporary Internet Files\Content.IE5\K0O7W0UI\MC9000140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37" y="3934213"/>
            <a:ext cx="776326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37338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Children’s names (</a:t>
            </a:r>
            <a:r>
              <a:rPr lang="en-US" sz="2400" dirty="0" smtClean="0"/>
              <a:t>letter tiles</a:t>
            </a:r>
            <a:r>
              <a:rPr lang="en-US" sz="2400" dirty="0"/>
              <a:t>, Playdough, </a:t>
            </a:r>
            <a:r>
              <a:rPr lang="en-US" sz="2400" dirty="0" smtClean="0"/>
              <a:t>matching, writing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font </a:t>
            </a:r>
            <a:r>
              <a:rPr lang="en-US" sz="2400" dirty="0"/>
              <a:t>sorts</a:t>
            </a:r>
          </a:p>
          <a:p>
            <a:r>
              <a:rPr lang="en-US" sz="2400" dirty="0" smtClean="0"/>
              <a:t>matching </a:t>
            </a:r>
            <a:r>
              <a:rPr lang="en-US" sz="2400" dirty="0"/>
              <a:t>upper and </a:t>
            </a:r>
            <a:r>
              <a:rPr lang="en-US" sz="2400" dirty="0" smtClean="0"/>
              <a:t>lower case </a:t>
            </a:r>
            <a:r>
              <a:rPr lang="en-US" sz="2400" dirty="0"/>
              <a:t>(ABC eggs)</a:t>
            </a:r>
          </a:p>
          <a:p>
            <a:r>
              <a:rPr lang="en-US" sz="2400" dirty="0" smtClean="0"/>
              <a:t>name </a:t>
            </a:r>
            <a:r>
              <a:rPr lang="en-US" sz="2400" dirty="0"/>
              <a:t>and write letters</a:t>
            </a:r>
          </a:p>
          <a:p>
            <a:r>
              <a:rPr lang="en-US" sz="2400" dirty="0" smtClean="0"/>
              <a:t>ABC </a:t>
            </a:r>
            <a:r>
              <a:rPr lang="en-US" sz="2400" dirty="0"/>
              <a:t>books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24400" y="1295400"/>
            <a:ext cx="37338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bingo, concentration</a:t>
            </a:r>
          </a:p>
          <a:p>
            <a:r>
              <a:rPr lang="en-US" sz="2400" dirty="0" smtClean="0"/>
              <a:t>Alphabet </a:t>
            </a:r>
            <a:r>
              <a:rPr lang="en-US" sz="2400" dirty="0"/>
              <a:t>scrapbook</a:t>
            </a:r>
          </a:p>
          <a:p>
            <a:r>
              <a:rPr lang="en-US" sz="2400" dirty="0" smtClean="0"/>
              <a:t>ABC </a:t>
            </a:r>
            <a:r>
              <a:rPr lang="en-US" sz="2400" dirty="0"/>
              <a:t>song and tracking</a:t>
            </a:r>
          </a:p>
          <a:p>
            <a:r>
              <a:rPr lang="en-US" sz="2400" dirty="0" smtClean="0"/>
              <a:t>ABC </a:t>
            </a:r>
            <a:r>
              <a:rPr lang="en-US" sz="2400" dirty="0"/>
              <a:t>cereal sort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Alphabet knowledge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343400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goal of instruction is rapid </a:t>
            </a:r>
            <a:r>
              <a:rPr lang="en-US" dirty="0" smtClean="0">
                <a:solidFill>
                  <a:schemeClr val="bg1"/>
                </a:solidFill>
              </a:rPr>
              <a:t>and automatic recognition </a:t>
            </a:r>
            <a:r>
              <a:rPr lang="en-US" dirty="0">
                <a:solidFill>
                  <a:schemeClr val="bg1"/>
                </a:solidFill>
              </a:rPr>
              <a:t>of letters in a </a:t>
            </a:r>
            <a:r>
              <a:rPr lang="en-US" dirty="0" smtClean="0">
                <a:solidFill>
                  <a:schemeClr val="bg1"/>
                </a:solidFill>
              </a:rPr>
              <a:t>variety of </a:t>
            </a:r>
            <a:r>
              <a:rPr lang="en-US" dirty="0">
                <a:solidFill>
                  <a:schemeClr val="bg1"/>
                </a:solidFill>
              </a:rPr>
              <a:t>forms </a:t>
            </a:r>
            <a:r>
              <a:rPr lang="en-US" dirty="0" smtClean="0">
                <a:solidFill>
                  <a:schemeClr val="bg1"/>
                </a:solidFill>
              </a:rPr>
              <a:t>and contexts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8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3855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Letter-sound knowledge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Picture sorts for beginning sounds (begin </a:t>
            </a:r>
            <a:r>
              <a:rPr lang="en-US" sz="2800" dirty="0" smtClean="0"/>
              <a:t>with obvious </a:t>
            </a:r>
            <a:r>
              <a:rPr lang="en-US" sz="2800" dirty="0"/>
              <a:t>contrasts and discuss both the sound </a:t>
            </a:r>
            <a:r>
              <a:rPr lang="en-US" sz="2800" dirty="0" smtClean="0"/>
              <a:t>and letter </a:t>
            </a:r>
            <a:r>
              <a:rPr lang="en-US" sz="2800" dirty="0"/>
              <a:t>name)</a:t>
            </a:r>
          </a:p>
          <a:p>
            <a:r>
              <a:rPr lang="en-US" sz="2800" dirty="0" smtClean="0"/>
              <a:t>Object </a:t>
            </a:r>
            <a:r>
              <a:rPr lang="en-US" sz="2800" dirty="0"/>
              <a:t>sort by sound</a:t>
            </a:r>
          </a:p>
          <a:p>
            <a:r>
              <a:rPr lang="en-US" sz="2800" dirty="0" smtClean="0"/>
              <a:t>Board </a:t>
            </a:r>
            <a:r>
              <a:rPr lang="en-US" sz="2800" dirty="0"/>
              <a:t>Games</a:t>
            </a:r>
          </a:p>
          <a:p>
            <a:r>
              <a:rPr lang="en-US" sz="2800" dirty="0" smtClean="0"/>
              <a:t>Bingo</a:t>
            </a:r>
            <a:r>
              <a:rPr lang="en-US" sz="2800" dirty="0"/>
              <a:t>,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4808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Guidelines for picture sorts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>
            <a:normAutofit lnSpcReduction="10000"/>
          </a:bodyPr>
          <a:lstStyle/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Start with meaningful text.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Make sorts easier or harder as needed.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Use a key word and a letter as headers.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Begin with directed sorts.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Use sets of pictures that are easy to name and sort.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Correct mistakes on the first sort but allow errors to wait on subsequent sorts.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Vary the group sorting.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Plan plenty of time for individual practice.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Plan follow-up activities.</a:t>
            </a:r>
          </a:p>
          <a:p>
            <a:pPr marL="781050">
              <a:buSzPct val="99000"/>
              <a:buFontTx/>
              <a:buAutoNum type="arabicPeriod"/>
            </a:pPr>
            <a:r>
              <a:rPr lang="en-US" sz="2000" dirty="0"/>
              <a:t>Encourage invented spelling.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Concept of word in 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Fingerpoint reading and tracking print</a:t>
            </a:r>
          </a:p>
          <a:p>
            <a:r>
              <a:rPr lang="en-US" sz="2800" dirty="0" smtClean="0"/>
              <a:t>Texts </a:t>
            </a:r>
            <a:r>
              <a:rPr lang="en-US" sz="2800" dirty="0"/>
              <a:t>may be: picture captions, </a:t>
            </a:r>
            <a:r>
              <a:rPr lang="en-US" sz="2800" dirty="0" smtClean="0"/>
              <a:t>dictated </a:t>
            </a:r>
            <a:r>
              <a:rPr lang="fr-FR" sz="2800" dirty="0" smtClean="0"/>
              <a:t>stories</a:t>
            </a:r>
            <a:r>
              <a:rPr lang="fr-FR" sz="2800" dirty="0"/>
              <a:t>, poems, songs, simple </a:t>
            </a:r>
            <a:r>
              <a:rPr lang="fr-FR" sz="2800" dirty="0" smtClean="0"/>
              <a:t>pattern </a:t>
            </a:r>
            <a:r>
              <a:rPr lang="en-US" sz="2800" dirty="0" smtClean="0"/>
              <a:t>books</a:t>
            </a:r>
            <a:r>
              <a:rPr lang="en-US" sz="2800" dirty="0"/>
              <a:t>, nursery rhymes</a:t>
            </a:r>
          </a:p>
          <a:p>
            <a:r>
              <a:rPr lang="en-US" sz="2800" dirty="0" smtClean="0"/>
              <a:t>Sentence </a:t>
            </a:r>
            <a:r>
              <a:rPr lang="en-US" sz="2800" dirty="0"/>
              <a:t>strips and words cards</a:t>
            </a:r>
          </a:p>
          <a:p>
            <a:r>
              <a:rPr lang="en-US" sz="2800" dirty="0" smtClean="0"/>
              <a:t>Word </a:t>
            </a:r>
            <a:r>
              <a:rPr lang="en-US" sz="2800" dirty="0"/>
              <a:t>hunts</a:t>
            </a:r>
          </a:p>
        </p:txBody>
      </p:sp>
    </p:spTree>
    <p:extLst>
      <p:ext uri="{BB962C8B-B14F-4D97-AF65-F5344CB8AC3E}">
        <p14:creationId xmlns:p14="http://schemas.microsoft.com/office/powerpoint/2010/main" val="30501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924800" cy="5334000"/>
          </a:xfrm>
        </p:spPr>
        <p:txBody>
          <a:bodyPr/>
          <a:lstStyle/>
          <a:p>
            <a:pPr marL="781050"/>
            <a:r>
              <a:rPr lang="en-US" sz="2800" dirty="0"/>
              <a:t>Have difficulty identifying individual phonemes within words</a:t>
            </a:r>
          </a:p>
          <a:p>
            <a:pPr marL="781050"/>
            <a:r>
              <a:rPr lang="en-US" sz="2800" dirty="0"/>
              <a:t>Will point to words for each stressed beat</a:t>
            </a:r>
          </a:p>
          <a:p>
            <a:pPr marL="781050"/>
            <a:r>
              <a:rPr lang="en-US" sz="2800" dirty="0"/>
              <a:t>Beginning letter sounds help anchor fingerpointing</a:t>
            </a:r>
          </a:p>
          <a:p>
            <a:pPr marL="781050"/>
            <a:r>
              <a:rPr lang="en-US" sz="2800" dirty="0"/>
              <a:t>Point to words of familiar, rhythmic texts</a:t>
            </a:r>
          </a:p>
          <a:p>
            <a:pPr marL="781050"/>
            <a:r>
              <a:rPr lang="en-US" sz="2800" dirty="0"/>
              <a:t>Write captions beneath pictures</a:t>
            </a:r>
          </a:p>
          <a:p>
            <a:pPr marL="781050"/>
            <a:r>
              <a:rPr lang="en-US" sz="2800" dirty="0"/>
              <a:t>Write dictated or spoken words/stories from students (language experience approach)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Transition to Letter-name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79248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ability to fingerpoint accurately to words in print while reading from memory is the watershed event that separates the emergent reader from the letter-name alphabetic/beginning reader.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3200400"/>
            <a:ext cx="6028147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Tiers of development</a:t>
            </a:r>
            <a:endParaRPr lang="en-US" sz="3600" b="1" dirty="0"/>
          </a:p>
        </p:txBody>
      </p:sp>
      <p:sp>
        <p:nvSpPr>
          <p:cNvPr id="4" name="Wave 3"/>
          <p:cNvSpPr/>
          <p:nvPr/>
        </p:nvSpPr>
        <p:spPr>
          <a:xfrm>
            <a:off x="1143000" y="4038600"/>
            <a:ext cx="3810000" cy="1447800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Wave 5"/>
          <p:cNvSpPr/>
          <p:nvPr/>
        </p:nvSpPr>
        <p:spPr>
          <a:xfrm>
            <a:off x="1143000" y="2971800"/>
            <a:ext cx="3810000" cy="1447800"/>
          </a:xfrm>
          <a:prstGeom prst="wav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1143000" y="1905000"/>
            <a:ext cx="3810000" cy="14478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radley Hand ITC" pitchFamily="66" charset="0"/>
              </a:rPr>
              <a:t>Meaning</a:t>
            </a:r>
            <a:endParaRPr lang="en-US" sz="32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7064" y="340331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radley Hand ITC" pitchFamily="66" charset="0"/>
              </a:rPr>
              <a:t>Pattern</a:t>
            </a:r>
            <a:endParaRPr lang="en-US" sz="3200" b="1" dirty="0">
              <a:solidFill>
                <a:srgbClr val="002060"/>
              </a:solidFill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3364" y="4572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Alphabet</a:t>
            </a:r>
            <a:endParaRPr lang="en-US" sz="3200" b="1" dirty="0">
              <a:latin typeface="Bradley Hand ITC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67200" y="2502187"/>
            <a:ext cx="2057400" cy="292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Syllables and Affixes</a:t>
            </a:r>
          </a:p>
          <a:p>
            <a:r>
              <a:rPr lang="en-US" dirty="0" smtClean="0"/>
              <a:t>Derivational Relations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19600" y="3634143"/>
            <a:ext cx="2057400" cy="292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7000" y="334175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 Word Pattern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0" idx="3"/>
          </p:cNvCxnSpPr>
          <p:nvPr/>
        </p:nvCxnSpPr>
        <p:spPr>
          <a:xfrm flipH="1">
            <a:off x="4765964" y="4636576"/>
            <a:ext cx="1711036" cy="227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34418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Emergent</a:t>
            </a:r>
          </a:p>
          <a:p>
            <a:r>
              <a:rPr lang="en-US" dirty="0" smtClean="0"/>
              <a:t>Letter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533400"/>
            <a:ext cx="377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</a:rPr>
              <a:t>The </a:t>
            </a:r>
          </a:p>
          <a:p>
            <a:pPr algn="ctr"/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</a:rPr>
              <a:t>Letter-Name Stage</a:t>
            </a:r>
            <a:endParaRPr lang="en-US" sz="4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google.com/url?source=imgres&amp;ct=img&amp;q=http://www.cooperativeindividualism.org/calvin-on-reading.jpg&amp;sa=X&amp;ei=fn7CTtK-EcW1tge20eW6DQ&amp;ved=0CAQQ8wc4AQ&amp;usg=AFQjCNGj-qD-0AcEYNZ-iqNlKszrp-XU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7607"/>
            <a:ext cx="762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Letter Name Readers and Writers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Slow, word by word, disfluent</a:t>
            </a:r>
          </a:p>
          <a:p>
            <a:r>
              <a:rPr lang="en-US" sz="2400" dirty="0" smtClean="0"/>
              <a:t>Fingerpoint </a:t>
            </a:r>
            <a:r>
              <a:rPr lang="en-US" sz="2400" dirty="0"/>
              <a:t>or track text as </a:t>
            </a:r>
            <a:r>
              <a:rPr lang="en-US" sz="2400" dirty="0" smtClean="0"/>
              <a:t>they read</a:t>
            </a:r>
            <a:endParaRPr lang="en-US" sz="2400" dirty="0"/>
          </a:p>
          <a:p>
            <a:r>
              <a:rPr lang="en-US" sz="2400" dirty="0" smtClean="0"/>
              <a:t>Cannot </a:t>
            </a:r>
            <a:r>
              <a:rPr lang="en-US" sz="2400" dirty="0"/>
              <a:t>read silently</a:t>
            </a:r>
          </a:p>
          <a:p>
            <a:r>
              <a:rPr lang="en-US" sz="2400" dirty="0" smtClean="0"/>
              <a:t>Adult can </a:t>
            </a:r>
            <a:r>
              <a:rPr lang="en-US" sz="2400" dirty="0"/>
              <a:t>usually read what they </a:t>
            </a:r>
            <a:r>
              <a:rPr lang="en-US" sz="2400" dirty="0" smtClean="0"/>
              <a:t>write</a:t>
            </a:r>
          </a:p>
          <a:p>
            <a:r>
              <a:rPr lang="en-US" sz="2400" dirty="0"/>
              <a:t>Use letter names to spell vowel sounds</a:t>
            </a:r>
          </a:p>
          <a:p>
            <a:r>
              <a:rPr lang="en-US" sz="2400" dirty="0" smtClean="0"/>
              <a:t>Begin </a:t>
            </a:r>
            <a:r>
              <a:rPr lang="en-US" sz="2400" dirty="0"/>
              <a:t>to include a vowel in each </a:t>
            </a:r>
            <a:r>
              <a:rPr lang="en-US" sz="2400" dirty="0" smtClean="0"/>
              <a:t>stressed syllable</a:t>
            </a:r>
            <a:endParaRPr lang="en-US" sz="2400" dirty="0"/>
          </a:p>
          <a:p>
            <a:r>
              <a:rPr lang="en-US" sz="2400" dirty="0" smtClean="0"/>
              <a:t>Early </a:t>
            </a:r>
            <a:r>
              <a:rPr lang="en-US" sz="2400" dirty="0"/>
              <a:t>LN-------- Mid LN--------- Late LN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fs                   fesh                  fish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0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Letter Name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71641" cy="21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3962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Helps understand spellings like:</a:t>
            </a:r>
          </a:p>
          <a:p>
            <a:r>
              <a:rPr lang="en-US" dirty="0"/>
              <a:t>	</a:t>
            </a:r>
            <a:r>
              <a:rPr lang="en-US" dirty="0" smtClean="0"/>
              <a:t>GP for jeep</a:t>
            </a:r>
          </a:p>
          <a:p>
            <a:r>
              <a:rPr lang="en-US" dirty="0"/>
              <a:t>	</a:t>
            </a:r>
            <a:r>
              <a:rPr lang="en-US" dirty="0" smtClean="0"/>
              <a:t>YH for witch</a:t>
            </a:r>
          </a:p>
        </p:txBody>
      </p:sp>
    </p:spTree>
    <p:extLst>
      <p:ext uri="{BB962C8B-B14F-4D97-AF65-F5344CB8AC3E}">
        <p14:creationId xmlns:p14="http://schemas.microsoft.com/office/powerpoint/2010/main" val="9269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Point of articulation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838200"/>
            <a:ext cx="7924800" cy="1981200"/>
          </a:xfrm>
        </p:spPr>
        <p:txBody>
          <a:bodyPr/>
          <a:lstStyle/>
          <a:p>
            <a:r>
              <a:rPr lang="en-US" sz="1800" dirty="0"/>
              <a:t>This term refers to how sounds are shaped in the mouth during speech</a:t>
            </a:r>
          </a:p>
          <a:p>
            <a:pPr lvl="1"/>
            <a:r>
              <a:rPr lang="en-US" dirty="0" smtClean="0"/>
              <a:t>Affricates are often confused: j, g, ch, dr, tr</a:t>
            </a:r>
          </a:p>
          <a:p>
            <a:pPr lvl="1"/>
            <a:r>
              <a:rPr lang="en-US" dirty="0" smtClean="0"/>
              <a:t>Try jip, chip, trip, drip</a:t>
            </a:r>
          </a:p>
          <a:p>
            <a:pPr lvl="1"/>
            <a:r>
              <a:rPr lang="en-US" dirty="0" smtClean="0"/>
              <a:t>JRV for drive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9271"/>
              </p:ext>
            </p:extLst>
          </p:nvPr>
        </p:nvGraphicFramePr>
        <p:xfrm>
          <a:off x="381000" y="2474884"/>
          <a:ext cx="85343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729"/>
                <a:gridCol w="1338729"/>
                <a:gridCol w="1338729"/>
                <a:gridCol w="1338729"/>
                <a:gridCol w="31794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Unvoiced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Nasals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 of Articulation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Lips together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Lips rounded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Teeth and lips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 (thin)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 (the)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Tip of tongue and teeth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Tip of tongue and roof of mouth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Tongue and roof of mouth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Sides of tongue</a:t>
                      </a:r>
                      <a:r>
                        <a:rPr lang="en-US" baseline="0" dirty="0" smtClean="0"/>
                        <a:t> and teeth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Sides of tongue</a:t>
                      </a:r>
                      <a:r>
                        <a:rPr lang="en-US" baseline="0" dirty="0" smtClean="0"/>
                        <a:t> and roof of mouth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 of tongue and throat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None- breathy sound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4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731838"/>
          </a:xfrm>
        </p:spPr>
        <p:txBody>
          <a:bodyPr/>
          <a:lstStyle/>
          <a:p>
            <a:pPr algn="ctr"/>
            <a:r>
              <a:rPr lang="en-US" b="1" dirty="0" smtClean="0"/>
              <a:t>Early letter-Name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2819400" cy="5909310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</a:t>
            </a:r>
            <a:r>
              <a:rPr lang="en-US" b="1" dirty="0" smtClean="0">
                <a:solidFill>
                  <a:schemeClr val="bg1"/>
                </a:solidFill>
              </a:rPr>
              <a:t>Know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</a:t>
            </a:r>
            <a:r>
              <a:rPr lang="en-US" dirty="0" smtClean="0">
                <a:solidFill>
                  <a:schemeClr val="bg1"/>
                </a:solidFill>
              </a:rPr>
              <a:t>letters of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alphabet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Directionality in both reading and </a:t>
            </a:r>
            <a:r>
              <a:rPr lang="en-US" dirty="0" smtClean="0">
                <a:solidFill>
                  <a:schemeClr val="bg1"/>
                </a:solidFill>
              </a:rPr>
              <a:t>writing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of more consonants than vowels in their </a:t>
            </a:r>
            <a:r>
              <a:rPr lang="en-US" dirty="0" smtClean="0">
                <a:solidFill>
                  <a:schemeClr val="bg1"/>
                </a:solidFill>
              </a:rPr>
              <a:t>writing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Beginning consonant sounds or the most prominent sounds in a word (ex. D for DOG  or </a:t>
            </a:r>
            <a:r>
              <a:rPr lang="en-US" dirty="0" smtClean="0">
                <a:solidFill>
                  <a:schemeClr val="bg1"/>
                </a:solidFill>
              </a:rPr>
              <a:t>             IS </a:t>
            </a:r>
            <a:r>
              <a:rPr lang="en-US" dirty="0">
                <a:solidFill>
                  <a:schemeClr val="bg1"/>
                </a:solidFill>
              </a:rPr>
              <a:t>for ICE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Occasional use of both beginning and ending consonant sounds </a:t>
            </a:r>
            <a:endParaRPr lang="en-US" dirty="0" smtClean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     (ex. </a:t>
            </a:r>
            <a:r>
              <a:rPr lang="en-US" dirty="0">
                <a:solidFill>
                  <a:schemeClr val="bg1"/>
                </a:solidFill>
              </a:rPr>
              <a:t>BT for BOAT)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762000"/>
            <a:ext cx="2819400" cy="5909310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Use But </a:t>
            </a:r>
            <a:r>
              <a:rPr lang="en-US" b="1" dirty="0" smtClean="0">
                <a:solidFill>
                  <a:schemeClr val="bg1"/>
                </a:solidFill>
              </a:rPr>
              <a:t>Confuse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Confuse consonants w/ similar points of articulation (/f/ vs /v/, /b/ vs /p</a:t>
            </a:r>
            <a:r>
              <a:rPr lang="en-US" dirty="0" smtClean="0">
                <a:solidFill>
                  <a:schemeClr val="bg1"/>
                </a:solidFill>
              </a:rPr>
              <a:t>/)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Confuse consonant sounds with their letter name </a:t>
            </a:r>
            <a:r>
              <a:rPr lang="en-US" dirty="0" smtClean="0">
                <a:solidFill>
                  <a:schemeClr val="bg1"/>
                </a:solidFill>
              </a:rPr>
              <a:t>       (/</a:t>
            </a:r>
            <a:r>
              <a:rPr lang="en-US" dirty="0">
                <a:solidFill>
                  <a:schemeClr val="bg1"/>
                </a:solidFill>
              </a:rPr>
              <a:t>s/ for 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Able to recite rhymes and jingles, but </a:t>
            </a:r>
            <a:r>
              <a:rPr lang="en-US" i="1" dirty="0">
                <a:solidFill>
                  <a:schemeClr val="bg1"/>
                </a:solidFill>
              </a:rPr>
              <a:t>may </a:t>
            </a:r>
            <a:r>
              <a:rPr lang="en-US" dirty="0">
                <a:solidFill>
                  <a:schemeClr val="bg1"/>
                </a:solidFill>
              </a:rPr>
              <a:t>have difficulty </a:t>
            </a:r>
            <a:r>
              <a:rPr lang="en-US" dirty="0" smtClean="0">
                <a:solidFill>
                  <a:schemeClr val="bg1"/>
                </a:solidFill>
              </a:rPr>
              <a:t>tracking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of vowels, if the sound matches the name of  the letter (I for ICE)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762000"/>
            <a:ext cx="2819400" cy="5909310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Don’t </a:t>
            </a:r>
            <a:r>
              <a:rPr lang="en-US" b="1" dirty="0" smtClean="0">
                <a:solidFill>
                  <a:schemeClr val="bg1"/>
                </a:solidFill>
              </a:rPr>
              <a:t>Know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Medial vowel </a:t>
            </a:r>
            <a:r>
              <a:rPr lang="en-US" dirty="0" smtClean="0">
                <a:solidFill>
                  <a:schemeClr val="bg1"/>
                </a:solidFill>
              </a:rPr>
              <a:t>sounds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Blends (only representing the first consonant sound...CP for CLAP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Digraphs (will use letters closest to point of articulation...H for Chair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6600" y="762000"/>
            <a:ext cx="0" cy="59093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02927" y="762000"/>
            <a:ext cx="0" cy="59093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219200"/>
            <a:ext cx="8458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731838"/>
          </a:xfrm>
        </p:spPr>
        <p:txBody>
          <a:bodyPr/>
          <a:lstStyle/>
          <a:p>
            <a:pPr algn="ctr"/>
            <a:r>
              <a:rPr lang="en-US" b="1" dirty="0" smtClean="0"/>
              <a:t>Working with early letter-name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7924800" cy="5334000"/>
          </a:xfrm>
        </p:spPr>
        <p:txBody>
          <a:bodyPr>
            <a:normAutofit/>
          </a:bodyPr>
          <a:lstStyle/>
          <a:p>
            <a:r>
              <a:rPr lang="en-US" sz="3000" dirty="0"/>
              <a:t>Review all initial consonants with picture sorts </a:t>
            </a:r>
            <a:r>
              <a:rPr lang="en-US" sz="3000" dirty="0" smtClean="0"/>
              <a:t>and known </a:t>
            </a:r>
            <a:r>
              <a:rPr lang="en-US" sz="3000" dirty="0"/>
              <a:t>words from the word bank.</a:t>
            </a:r>
          </a:p>
          <a:p>
            <a:r>
              <a:rPr lang="en-US" sz="3000" dirty="0" smtClean="0"/>
              <a:t>Contrast </a:t>
            </a:r>
            <a:r>
              <a:rPr lang="en-US" sz="3000" dirty="0"/>
              <a:t>specific consonants that students </a:t>
            </a:r>
            <a:r>
              <a:rPr lang="en-US" sz="3000" dirty="0" smtClean="0"/>
              <a:t>confuse     (b </a:t>
            </a:r>
            <a:r>
              <a:rPr lang="en-US" sz="3000" dirty="0"/>
              <a:t>vs. d)</a:t>
            </a:r>
          </a:p>
          <a:p>
            <a:r>
              <a:rPr lang="en-US" sz="3000" dirty="0" smtClean="0"/>
              <a:t>Introduce </a:t>
            </a:r>
            <a:r>
              <a:rPr lang="en-US" sz="3000" dirty="0"/>
              <a:t>digraphs and blends in picture sorts</a:t>
            </a:r>
          </a:p>
          <a:p>
            <a:r>
              <a:rPr lang="en-US" sz="3000" dirty="0" smtClean="0"/>
              <a:t>Introduce </a:t>
            </a:r>
            <a:r>
              <a:rPr lang="en-US" sz="3000" dirty="0"/>
              <a:t>short vowels in same-vowel word </a:t>
            </a:r>
            <a:r>
              <a:rPr lang="en-US" sz="3000" dirty="0" smtClean="0"/>
              <a:t>families using </a:t>
            </a:r>
            <a:r>
              <a:rPr lang="en-US" sz="3000" dirty="0"/>
              <a:t>pictures and words.</a:t>
            </a:r>
          </a:p>
        </p:txBody>
      </p:sp>
    </p:spTree>
    <p:extLst>
      <p:ext uri="{BB962C8B-B14F-4D97-AF65-F5344CB8AC3E}">
        <p14:creationId xmlns:p14="http://schemas.microsoft.com/office/powerpoint/2010/main" val="36279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731838"/>
          </a:xfrm>
        </p:spPr>
        <p:txBody>
          <a:bodyPr/>
          <a:lstStyle/>
          <a:p>
            <a:pPr algn="ctr"/>
            <a:r>
              <a:rPr lang="en-US" b="1" dirty="0" smtClean="0"/>
              <a:t>Mid letter-Name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2819400" cy="4801314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</a:t>
            </a:r>
            <a:r>
              <a:rPr lang="en-US" b="1" dirty="0" smtClean="0">
                <a:solidFill>
                  <a:schemeClr val="bg1"/>
                </a:solidFill>
              </a:rPr>
              <a:t>Know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beginning and ending consonant sounds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Clear letter-sound matches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Frequently occurring short-vowel words (MOM, DAD)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Concept of word through pointing to text while reading (at this point students should be able to self-correct mistakes)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762000"/>
            <a:ext cx="2819400" cy="4801314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Use But </a:t>
            </a:r>
            <a:r>
              <a:rPr lang="en-US" b="1" dirty="0" smtClean="0">
                <a:solidFill>
                  <a:schemeClr val="bg1"/>
                </a:solidFill>
              </a:rPr>
              <a:t>Confuse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Medial vowel sounds (BOT for BOAT)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Confuse vowel sounds with letters that possess closest point of articulation (/i/ sound vs letter name E)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Some consonant blends and digraphs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Onset and rime (learning word families)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762000"/>
            <a:ext cx="2819400" cy="4801314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Don’t </a:t>
            </a:r>
            <a:r>
              <a:rPr lang="en-US" b="1" dirty="0" smtClean="0">
                <a:solidFill>
                  <a:schemeClr val="bg1"/>
                </a:solidFill>
              </a:rPr>
              <a:t>Know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CVC pattern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Preconsonantal nasals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Long Vowel Patterns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6600" y="762000"/>
            <a:ext cx="0" cy="48013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96000" y="762000"/>
            <a:ext cx="6927" cy="48013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219200"/>
            <a:ext cx="8458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0782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Working with mid- letter name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Study short vowels in mixed-vowel word families</a:t>
            </a:r>
          </a:p>
          <a:p>
            <a:r>
              <a:rPr lang="en-US" sz="2800" dirty="0" smtClean="0"/>
              <a:t>Include </a:t>
            </a:r>
            <a:r>
              <a:rPr lang="en-US" sz="2800" dirty="0"/>
              <a:t>digraphs and blends in the study of </a:t>
            </a:r>
            <a:r>
              <a:rPr lang="en-US" sz="2800" dirty="0" smtClean="0"/>
              <a:t>word families</a:t>
            </a:r>
            <a:endParaRPr lang="en-US" sz="2800" dirty="0"/>
          </a:p>
          <a:p>
            <a:r>
              <a:rPr lang="en-US" sz="2800" dirty="0" smtClean="0"/>
              <a:t>Use </a:t>
            </a:r>
            <a:r>
              <a:rPr lang="en-US" sz="2800" dirty="0"/>
              <a:t>pictures and words in the study of blends </a:t>
            </a:r>
            <a:r>
              <a:rPr lang="en-US" sz="2800" dirty="0" smtClean="0"/>
              <a:t>and digraphs </a:t>
            </a:r>
            <a:r>
              <a:rPr lang="en-US" sz="2800" dirty="0"/>
              <a:t>as needed</a:t>
            </a:r>
          </a:p>
        </p:txBody>
      </p:sp>
    </p:spTree>
    <p:extLst>
      <p:ext uri="{BB962C8B-B14F-4D97-AF65-F5344CB8AC3E}">
        <p14:creationId xmlns:p14="http://schemas.microsoft.com/office/powerpoint/2010/main" val="40346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731838"/>
          </a:xfrm>
        </p:spPr>
        <p:txBody>
          <a:bodyPr/>
          <a:lstStyle/>
          <a:p>
            <a:pPr algn="ctr"/>
            <a:r>
              <a:rPr lang="en-US" b="1" dirty="0" smtClean="0"/>
              <a:t>Late letter-Name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2819400" cy="4524315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</a:t>
            </a:r>
            <a:r>
              <a:rPr lang="en-US" b="1" dirty="0" smtClean="0">
                <a:solidFill>
                  <a:schemeClr val="bg1"/>
                </a:solidFill>
              </a:rPr>
              <a:t>Know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Beginning and ending consonant sounds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Simple blends and digraphs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Word families (onset and rime)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Many sight words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762000"/>
            <a:ext cx="2819400" cy="4524315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Use But </a:t>
            </a:r>
            <a:r>
              <a:rPr lang="en-US" b="1" dirty="0" smtClean="0">
                <a:solidFill>
                  <a:schemeClr val="bg1"/>
                </a:solidFill>
              </a:rPr>
              <a:t>Confuse</a:t>
            </a:r>
          </a:p>
          <a:p>
            <a:pPr algn="ctr" fontAlgn="base"/>
            <a:endParaRPr lang="en-US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Medial short vowel sounds (CVC) 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Preconsonantal nasals (m in jump)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762000"/>
            <a:ext cx="2819400" cy="4524315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chemeClr val="bg1"/>
                </a:solidFill>
              </a:rPr>
              <a:t>What They Don’t </a:t>
            </a:r>
            <a:r>
              <a:rPr lang="en-US" b="1" dirty="0" smtClean="0">
                <a:solidFill>
                  <a:schemeClr val="bg1"/>
                </a:solidFill>
              </a:rPr>
              <a:t>Know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Long Vowel Patterns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6600" y="762000"/>
            <a:ext cx="0" cy="45243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96000" y="762000"/>
            <a:ext cx="6927" cy="45243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219200"/>
            <a:ext cx="8458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 smtClean="0"/>
              <a:t>Working with Late letter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Study short vowels in CVC words outside of </a:t>
            </a:r>
            <a:r>
              <a:rPr lang="en-US" sz="2800" dirty="0" smtClean="0"/>
              <a:t>word families</a:t>
            </a:r>
            <a:endParaRPr lang="en-US" sz="2800" dirty="0"/>
          </a:p>
          <a:p>
            <a:r>
              <a:rPr lang="en-US" sz="2800" dirty="0" smtClean="0"/>
              <a:t>Review </a:t>
            </a:r>
            <a:r>
              <a:rPr lang="en-US" sz="2800" dirty="0"/>
              <a:t>digraphs and blends in CVC words, </a:t>
            </a:r>
            <a:r>
              <a:rPr lang="en-US" sz="2800" dirty="0" smtClean="0"/>
              <a:t>especially those </a:t>
            </a:r>
            <a:r>
              <a:rPr lang="en-US" sz="2800" dirty="0"/>
              <a:t>producing an affricate sound</a:t>
            </a:r>
          </a:p>
          <a:p>
            <a:r>
              <a:rPr lang="en-US" sz="2800" dirty="0" smtClean="0"/>
              <a:t>Study </a:t>
            </a:r>
            <a:r>
              <a:rPr lang="en-US" sz="2800" dirty="0"/>
              <a:t>preconsonantal nasals in short vowel words</a:t>
            </a:r>
          </a:p>
          <a:p>
            <a:r>
              <a:rPr lang="en-US" sz="2800" dirty="0" smtClean="0"/>
              <a:t>Introduce </a:t>
            </a:r>
            <a:r>
              <a:rPr lang="en-US" sz="2800" dirty="0"/>
              <a:t>r-influenced vowels spelled with -ar and </a:t>
            </a:r>
            <a:r>
              <a:rPr lang="en-US" sz="2800" dirty="0" smtClean="0"/>
              <a:t>-or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56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1" y="2891760"/>
            <a:ext cx="4333437" cy="13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1" y="4202428"/>
            <a:ext cx="4347292" cy="13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0" y="277353"/>
            <a:ext cx="4333438" cy="13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DD9">
                    <a:alpha val="6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8" y="1588021"/>
            <a:ext cx="4333437" cy="13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332760">
            <a:off x="874261" y="1310409"/>
            <a:ext cx="35117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  <a:latin typeface="Comic Sans MS" pitchFamily="66" charset="0"/>
              </a:rPr>
              <a:t>The Emergent Stage</a:t>
            </a:r>
            <a:endParaRPr lang="en-US" sz="4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Supporting letter name students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4114800"/>
          </a:xfrm>
        </p:spPr>
        <p:txBody>
          <a:bodyPr/>
          <a:lstStyle/>
          <a:p>
            <a:pPr marL="863600"/>
            <a:r>
              <a:rPr lang="en-US" sz="2800" dirty="0"/>
              <a:t>Be </a:t>
            </a:r>
            <a:r>
              <a:rPr lang="en-US" sz="2800" dirty="0" smtClean="0"/>
              <a:t>knowledgeable </a:t>
            </a:r>
            <a:r>
              <a:rPr lang="en-US" sz="2800" dirty="0"/>
              <a:t>and understanding of the stage</a:t>
            </a:r>
          </a:p>
          <a:p>
            <a:pPr marL="863600"/>
            <a:r>
              <a:rPr lang="en-US" sz="2800" dirty="0"/>
              <a:t>Use careful scaffolding/support</a:t>
            </a:r>
          </a:p>
          <a:p>
            <a:pPr marL="863600"/>
            <a:r>
              <a:rPr lang="en-US" sz="2800" dirty="0"/>
              <a:t>Allow picture sorts to gradually phase into word sorts</a:t>
            </a:r>
          </a:p>
          <a:p>
            <a:pPr marL="863600"/>
            <a:r>
              <a:rPr lang="en-US" sz="2800" dirty="0"/>
              <a:t>Use rich contextual support through books with pictures and predictable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Transition to within-word pattern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77900" indent="-457200"/>
            <a:r>
              <a:rPr lang="en-US" sz="2800" dirty="0"/>
              <a:t>When students have a good grasp of the CVC pattern</a:t>
            </a:r>
          </a:p>
          <a:p>
            <a:pPr marL="977900" indent="-457200"/>
            <a:r>
              <a:rPr lang="en-US" sz="2800" dirty="0"/>
              <a:t>Students begin to overuse one particular long vowel pattern (ex. </a:t>
            </a:r>
            <a:r>
              <a:rPr lang="en-US" sz="2800" dirty="0" err="1"/>
              <a:t>CVCe</a:t>
            </a:r>
            <a:r>
              <a:rPr lang="en-US" sz="2800" dirty="0"/>
              <a:t> ...</a:t>
            </a:r>
            <a:r>
              <a:rPr lang="en-US" sz="2800" dirty="0" err="1"/>
              <a:t>bote</a:t>
            </a:r>
            <a:r>
              <a:rPr lang="en-US" sz="2800" dirty="0"/>
              <a:t> for boat)</a:t>
            </a:r>
          </a:p>
          <a:p>
            <a:pPr marL="977900" indent="-457200"/>
            <a:r>
              <a:rPr lang="en-US" sz="2800" dirty="0"/>
              <a:t>Student has mastered preconsonantal nasals (words with m or n before the final consonant...bump, bunch, jump,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71500"/>
            <a:ext cx="8839200" cy="1143000"/>
          </a:xfrm>
        </p:spPr>
        <p:txBody>
          <a:bodyPr/>
          <a:lstStyle/>
          <a:p>
            <a:pPr algn="ctr"/>
            <a:r>
              <a:rPr lang="en-US" sz="2000" b="1" dirty="0" smtClean="0"/>
              <a:t>Sample weekly schedules for word study in the letter name stage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15841"/>
              </p:ext>
            </p:extLst>
          </p:nvPr>
        </p:nvGraphicFramePr>
        <p:xfrm>
          <a:off x="457200" y="762000"/>
          <a:ext cx="83058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3528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Picture Sorting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 Sorting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sort: Demonstrate,</a:t>
                      </a:r>
                      <a:r>
                        <a:rPr lang="en-US" baseline="0" dirty="0" smtClean="0"/>
                        <a:t> sort and check, reflect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group sort: Demonstrate, sort and check, reflect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Seatwork or</a:t>
                      </a:r>
                      <a:r>
                        <a:rPr lang="en-US" baseline="0" dirty="0" smtClean="0"/>
                        <a:t> center: Repeat the sort, check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Seatwork or center: Repeat</a:t>
                      </a:r>
                      <a:r>
                        <a:rPr lang="en-US" baseline="0" dirty="0" smtClean="0"/>
                        <a:t> the sort, check, write the sort in the word study notebook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Seatwork: Repeat the sort, draw</a:t>
                      </a:r>
                      <a:r>
                        <a:rPr lang="en-US" baseline="0" dirty="0" smtClean="0"/>
                        <a:t> and 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Seatwork, Partner work: Blind sort, writing sort, word study notebook extensions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or seatwork: Repeat the sort, word or picture hunts in magazines,</a:t>
                      </a:r>
                      <a:r>
                        <a:rPr lang="en-US" baseline="0" dirty="0" smtClean="0"/>
                        <a:t> ABC books, and familiar texts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Seatwork:</a:t>
                      </a:r>
                      <a:r>
                        <a:rPr lang="en-US" baseline="0" dirty="0" smtClean="0"/>
                        <a:t> Repeat the sort</a:t>
                      </a:r>
                    </a:p>
                    <a:p>
                      <a:r>
                        <a:rPr lang="en-US" baseline="0" dirty="0" smtClean="0"/>
                        <a:t>Small group: Word hunt in familiar texts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r>
                        <a:rPr lang="en-US" baseline="0" dirty="0" smtClean="0"/>
                        <a:t> and games, paste and label pictures used for sorting during the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r>
                        <a:rPr lang="en-US" baseline="0" dirty="0" smtClean="0"/>
                        <a:t> and games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Homework: Students</a:t>
                      </a:r>
                      <a:r>
                        <a:rPr lang="en-US" baseline="0" dirty="0" smtClean="0"/>
                        <a:t> take pictures home to sort again and hunt for more pictures that begin with that 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throughout the week: Repeat the sort, blind sort, writing sort, word hunts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3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Characteristics </a:t>
            </a:r>
            <a:r>
              <a:rPr lang="en-US" sz="3600" b="1" dirty="0" smtClean="0"/>
              <a:t>of Emergent </a:t>
            </a:r>
            <a:r>
              <a:rPr lang="en-US" sz="3600" b="1" dirty="0"/>
              <a:t>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Preliterate stage</a:t>
            </a:r>
          </a:p>
          <a:p>
            <a:r>
              <a:rPr lang="en-US" sz="2800" dirty="0" smtClean="0"/>
              <a:t>Typically </a:t>
            </a:r>
            <a:r>
              <a:rPr lang="en-US" sz="2800" dirty="0"/>
              <a:t>preschool, Kindergarten, and </a:t>
            </a:r>
            <a:r>
              <a:rPr lang="en-US" sz="2800" dirty="0" smtClean="0"/>
              <a:t>first grade</a:t>
            </a:r>
            <a:endParaRPr lang="en-US" sz="2800" dirty="0"/>
          </a:p>
          <a:p>
            <a:r>
              <a:rPr lang="en-US" sz="2800" dirty="0" smtClean="0"/>
              <a:t>Lack </a:t>
            </a:r>
            <a:r>
              <a:rPr lang="en-US" sz="2800" dirty="0"/>
              <a:t>or have limited concept of word</a:t>
            </a:r>
          </a:p>
          <a:p>
            <a:r>
              <a:rPr lang="en-US" sz="2800" dirty="0" smtClean="0"/>
              <a:t>Pretend </a:t>
            </a:r>
            <a:r>
              <a:rPr lang="en-US" sz="2800" dirty="0"/>
              <a:t>read and pretend write</a:t>
            </a:r>
          </a:p>
          <a:p>
            <a:r>
              <a:rPr lang="en-US" sz="2800" dirty="0" smtClean="0"/>
              <a:t>May </a:t>
            </a:r>
            <a:r>
              <a:rPr lang="en-US" sz="2800" dirty="0"/>
              <a:t>“read” familiar environment </a:t>
            </a:r>
            <a:r>
              <a:rPr lang="en-US" sz="2800" dirty="0" smtClean="0"/>
              <a:t>words (logographic </a:t>
            </a:r>
            <a:r>
              <a:rPr lang="en-US" sz="2800" dirty="0"/>
              <a:t>reading)</a:t>
            </a:r>
          </a:p>
        </p:txBody>
      </p:sp>
    </p:spTree>
    <p:extLst>
      <p:ext uri="{BB962C8B-B14F-4D97-AF65-F5344CB8AC3E}">
        <p14:creationId xmlns:p14="http://schemas.microsoft.com/office/powerpoint/2010/main" val="30509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60" y="-2286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Evolution of Emergent Writing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0502"/>
            <a:ext cx="6738351" cy="519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600200"/>
            <a:ext cx="4267200" cy="4114800"/>
          </a:xfrm>
        </p:spPr>
        <p:txBody>
          <a:bodyPr>
            <a:normAutofit/>
          </a:bodyPr>
          <a:lstStyle/>
          <a:p>
            <a:pPr marL="781050"/>
            <a:r>
              <a:rPr lang="en-US" sz="2000" dirty="0"/>
              <a:t>“Mock linear” writing</a:t>
            </a:r>
          </a:p>
          <a:p>
            <a:pPr marL="781050"/>
            <a:r>
              <a:rPr lang="en-US" sz="2000" dirty="0"/>
              <a:t>Writing cannot be reread</a:t>
            </a:r>
          </a:p>
          <a:p>
            <a:pPr marL="781050"/>
            <a:r>
              <a:rPr lang="en-US" sz="2000" dirty="0"/>
              <a:t>Learns to write names and familiar words </a:t>
            </a:r>
            <a:r>
              <a:rPr lang="en-US" sz="2000" dirty="0" smtClean="0"/>
              <a:t>first</a:t>
            </a:r>
            <a:endParaRPr lang="en-US" sz="2000" dirty="0"/>
          </a:p>
          <a:p>
            <a:pPr marL="781050"/>
            <a:r>
              <a:rPr lang="en-US" sz="2000" dirty="0"/>
              <a:t>Considered prewriting and prephonetic</a:t>
            </a:r>
          </a:p>
          <a:p>
            <a:pPr marL="781050"/>
            <a:r>
              <a:rPr lang="en-US" sz="2000" dirty="0"/>
              <a:t>Largely pretend</a:t>
            </a:r>
          </a:p>
          <a:p>
            <a:pPr marL="781050"/>
            <a:r>
              <a:rPr lang="en-US" sz="2000" dirty="0"/>
              <a:t>Random marks/scribbles, pictures, letters are written haphazardly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/>
              <a:t>Emergent writing/spelling</a:t>
            </a:r>
            <a:endParaRPr 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648200" cy="363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Components of Early Literacy Learning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pPr marL="863600"/>
            <a:r>
              <a:rPr lang="en-US" sz="3200" dirty="0"/>
              <a:t>Vocabulary growth and concept development</a:t>
            </a:r>
          </a:p>
          <a:p>
            <a:pPr marL="863600"/>
            <a:r>
              <a:rPr lang="en-US" sz="3200" dirty="0"/>
              <a:t>Phonological awareness</a:t>
            </a:r>
          </a:p>
          <a:p>
            <a:pPr marL="863600"/>
            <a:r>
              <a:rPr lang="en-US" sz="3200" dirty="0"/>
              <a:t>Alphabet Knowledge</a:t>
            </a:r>
          </a:p>
          <a:p>
            <a:pPr marL="863600"/>
            <a:r>
              <a:rPr lang="en-US" sz="3200" dirty="0"/>
              <a:t>Letter-Sound Knowledge</a:t>
            </a:r>
          </a:p>
          <a:p>
            <a:pPr marL="863600"/>
            <a:r>
              <a:rPr lang="en-US" sz="3200" dirty="0"/>
              <a:t>Concept of Word in 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Vocabulary development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Concept sorts</a:t>
            </a:r>
          </a:p>
          <a:p>
            <a:pPr lvl="1"/>
            <a:r>
              <a:rPr lang="en-US" sz="2800" dirty="0" smtClean="0"/>
              <a:t>Extension </a:t>
            </a:r>
            <a:r>
              <a:rPr lang="en-US" sz="2800" dirty="0"/>
              <a:t>to writing (draw </a:t>
            </a:r>
            <a:r>
              <a:rPr lang="en-US" sz="2800" dirty="0" smtClean="0"/>
              <a:t>and label</a:t>
            </a:r>
            <a:r>
              <a:rPr lang="en-US" sz="2800" dirty="0"/>
              <a:t>) or Cut and paste</a:t>
            </a:r>
          </a:p>
          <a:p>
            <a:r>
              <a:rPr lang="en-US" sz="2800" dirty="0" smtClean="0"/>
              <a:t>Read-alouds</a:t>
            </a:r>
            <a:endParaRPr lang="en-US" sz="2800" dirty="0"/>
          </a:p>
          <a:p>
            <a:r>
              <a:rPr lang="en-US" sz="2800" dirty="0" smtClean="0"/>
              <a:t>Continuous </a:t>
            </a:r>
            <a:r>
              <a:rPr lang="en-US" sz="2800" dirty="0"/>
              <a:t>teacher and </a:t>
            </a:r>
            <a:r>
              <a:rPr lang="en-US" sz="2800" dirty="0" smtClean="0"/>
              <a:t>student talk </a:t>
            </a:r>
            <a:r>
              <a:rPr lang="en-US" sz="2800" dirty="0"/>
              <a:t>about words</a:t>
            </a:r>
          </a:p>
        </p:txBody>
      </p:sp>
    </p:spTree>
    <p:extLst>
      <p:ext uri="{BB962C8B-B14F-4D97-AF65-F5344CB8AC3E}">
        <p14:creationId xmlns:p14="http://schemas.microsoft.com/office/powerpoint/2010/main" val="39728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http://pdtoolkit.wtw5e.pearsoncmg.com/sites/default/files/imagecache/print_card/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5052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1" y="4769068"/>
            <a:ext cx="983483" cy="98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http://pdtoolkit.wtw5e.pearsoncmg.com/sites/default/files/imagecache/print_card/l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231854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3506571"/>
            <a:ext cx="980209" cy="9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 descr="http://pdtoolkit.wtw5e.pearsoncmg.com/sites/default/files/imagecache/print_card/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780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http://pdtoolkit.wtw5e.pearsoncmg.com/sites/default/files/imagecache/print_card/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1258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pdtoolkit.wtw5e.pearsoncmg.com/sites/default/files/imagecache/print_card/fe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1" y="354806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pdtoolkit.wtw5e.pearsoncmg.com/sites/default/files/imagecache/print_card/nose%20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1" y="236696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1" y="2387669"/>
            <a:ext cx="954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2" y="487276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1" y="3617047"/>
            <a:ext cx="921072" cy="91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 descr="http://pdtoolkit.wtw5e.pearsoncmg.com/sites/default/files/imagecache/print_card/mitte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2" y="2468850"/>
            <a:ext cx="912669" cy="9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http://pdtoolkit.wtw5e.pearsoncmg.com/sites/default/files/imagecache/print_card/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1" y="361704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3356" y="1752600"/>
            <a:ext cx="145027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Clothes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7615" y="1768641"/>
            <a:ext cx="145027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Body Parts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1752600"/>
            <a:ext cx="0" cy="40726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Concept sort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690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1899</TotalTime>
  <Words>1565</Words>
  <Application>Microsoft Office PowerPoint</Application>
  <PresentationFormat>On-screen Show (4:3)</PresentationFormat>
  <Paragraphs>360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Horizon</vt:lpstr>
      <vt:lpstr>Word Study: Session two emergent and letter name stage</vt:lpstr>
      <vt:lpstr>Tiers of development</vt:lpstr>
      <vt:lpstr>PowerPoint Presentation</vt:lpstr>
      <vt:lpstr>Characteristics of Emergent Students</vt:lpstr>
      <vt:lpstr>Evolution of Emergent Writing</vt:lpstr>
      <vt:lpstr>Emergent writing/spelling</vt:lpstr>
      <vt:lpstr>Components of Early Literacy Learning</vt:lpstr>
      <vt:lpstr>Vocabulary development</vt:lpstr>
      <vt:lpstr>Concept sort</vt:lpstr>
      <vt:lpstr>Phonological awareness activities</vt:lpstr>
      <vt:lpstr>Phonological awareness activities</vt:lpstr>
      <vt:lpstr>Phonological awareness activities</vt:lpstr>
      <vt:lpstr>Elkonin boxes or push &amp; say</vt:lpstr>
      <vt:lpstr>Alphabet knowledge</vt:lpstr>
      <vt:lpstr>Letter-sound knowledge</vt:lpstr>
      <vt:lpstr>Guidelines for picture sorts</vt:lpstr>
      <vt:lpstr>Concept of word in text</vt:lpstr>
      <vt:lpstr>PowerPoint Presentation</vt:lpstr>
      <vt:lpstr>Transition to Letter-name stage</vt:lpstr>
      <vt:lpstr>PowerPoint Presentation</vt:lpstr>
      <vt:lpstr>Letter Name Readers and Writers</vt:lpstr>
      <vt:lpstr>Letter Name</vt:lpstr>
      <vt:lpstr>Point of articulation</vt:lpstr>
      <vt:lpstr>Early letter-Name</vt:lpstr>
      <vt:lpstr>Working with early letter-name</vt:lpstr>
      <vt:lpstr>Mid letter-Name</vt:lpstr>
      <vt:lpstr>Working with mid- letter name</vt:lpstr>
      <vt:lpstr>Late letter-Name</vt:lpstr>
      <vt:lpstr>Working with Late letter name</vt:lpstr>
      <vt:lpstr>Supporting letter name students</vt:lpstr>
      <vt:lpstr>Transition to within-word pattern stage</vt:lpstr>
      <vt:lpstr>Sample weekly schedules for word study in the letter name stage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Study: Session two emergent and letter name stage</dc:title>
  <dc:creator>Sarah Woods</dc:creator>
  <cp:lastModifiedBy>Sarah Woods</cp:lastModifiedBy>
  <cp:revision>32</cp:revision>
  <dcterms:created xsi:type="dcterms:W3CDTF">2011-11-14T15:39:46Z</dcterms:created>
  <dcterms:modified xsi:type="dcterms:W3CDTF">2011-11-28T18:54:09Z</dcterms:modified>
</cp:coreProperties>
</file>