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7" r:id="rId13"/>
    <p:sldId id="270" r:id="rId14"/>
    <p:sldId id="268" r:id="rId15"/>
    <p:sldId id="278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1" r:id="rId24"/>
    <p:sldId id="28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E4D36-EB32-44FD-98C3-EC39A4FBBB12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F85194-BDCF-4D8B-8E01-F654B8D3B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01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065EF-54CE-4A81-B089-4E9C8326CBA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536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065EF-54CE-4A81-B089-4E9C8326CBA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536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C6E3-F6FF-48ED-B0D7-573CD947C021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9357-84E6-403F-8B74-DF3BAAB4E16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C6E3-F6FF-48ED-B0D7-573CD947C021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9357-84E6-403F-8B74-DF3BAAB4E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C6E3-F6FF-48ED-B0D7-573CD947C021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9357-84E6-403F-8B74-DF3BAAB4E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C6E3-F6FF-48ED-B0D7-573CD947C021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9357-84E6-403F-8B74-DF3BAAB4E16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C6E3-F6FF-48ED-B0D7-573CD947C021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9357-84E6-403F-8B74-DF3BAAB4E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C6E3-F6FF-48ED-B0D7-573CD947C021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9357-84E6-403F-8B74-DF3BAAB4E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C6E3-F6FF-48ED-B0D7-573CD947C021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9357-84E6-403F-8B74-DF3BAAB4E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C6E3-F6FF-48ED-B0D7-573CD947C021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9357-84E6-403F-8B74-DF3BAAB4E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C6E3-F6FF-48ED-B0D7-573CD947C021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9357-84E6-403F-8B74-DF3BAAB4E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C6E3-F6FF-48ED-B0D7-573CD947C021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9357-84E6-403F-8B74-DF3BAAB4E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C6E3-F6FF-48ED-B0D7-573CD947C021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9357-84E6-403F-8B74-DF3BAAB4E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F7B5C6E3-F6FF-48ED-B0D7-573CD947C021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FEB9357-84E6-403F-8B74-DF3BAAB4E16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Eastern Elementary/Middle School</a:t>
            </a:r>
          </a:p>
          <a:p>
            <a:r>
              <a:rPr lang="en-US" dirty="0" smtClean="0"/>
              <a:t>K-2 Teachers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Word study: Session four</a:t>
            </a:r>
            <a:br>
              <a:rPr lang="en-US" dirty="0" smtClean="0"/>
            </a:br>
            <a:r>
              <a:rPr lang="en-US" dirty="0" smtClean="0"/>
              <a:t>Within word pattern stage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18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519545"/>
            <a:ext cx="7924800" cy="1143000"/>
          </a:xfrm>
        </p:spPr>
        <p:txBody>
          <a:bodyPr/>
          <a:lstStyle/>
          <a:p>
            <a:pPr algn="ctr"/>
            <a:r>
              <a:rPr lang="en-US" sz="2400" dirty="0" smtClean="0"/>
              <a:t>Early within word pattern stage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85800"/>
            <a:ext cx="2819400" cy="5109091"/>
          </a:xfrm>
          <a:prstGeom prst="rect">
            <a:avLst/>
          </a:prstGeom>
          <a:solidFill>
            <a:srgbClr val="FFFF97"/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en-US" b="1" dirty="0">
                <a:solidFill>
                  <a:schemeClr val="bg1"/>
                </a:solidFill>
              </a:rPr>
              <a:t>What They </a:t>
            </a:r>
            <a:r>
              <a:rPr lang="en-US" b="1" dirty="0" smtClean="0">
                <a:solidFill>
                  <a:schemeClr val="bg1"/>
                </a:solidFill>
              </a:rPr>
              <a:t>Know</a:t>
            </a:r>
          </a:p>
          <a:p>
            <a:pPr algn="ctr" fontAlgn="base"/>
            <a:endParaRPr lang="en-US" b="1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• Beginning and ending</a:t>
            </a:r>
          </a:p>
          <a:p>
            <a:r>
              <a:rPr lang="en-US" sz="2000" dirty="0">
                <a:solidFill>
                  <a:schemeClr val="bg1"/>
                </a:solidFill>
              </a:rPr>
              <a:t>c</a:t>
            </a:r>
            <a:r>
              <a:rPr lang="en-US" sz="2000" dirty="0" smtClean="0">
                <a:solidFill>
                  <a:schemeClr val="bg1"/>
                </a:solidFill>
              </a:rPr>
              <a:t>onsonants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• Digraphs and </a:t>
            </a:r>
            <a:r>
              <a:rPr lang="en-US" sz="2000" dirty="0" smtClean="0">
                <a:solidFill>
                  <a:schemeClr val="bg1"/>
                </a:solidFill>
              </a:rPr>
              <a:t>blends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• </a:t>
            </a:r>
            <a:r>
              <a:rPr lang="en-US" sz="2000" dirty="0" err="1">
                <a:solidFill>
                  <a:schemeClr val="bg1"/>
                </a:solidFill>
              </a:rPr>
              <a:t>Preconsonantal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nasals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• Short vowels in CVC </a:t>
            </a:r>
            <a:r>
              <a:rPr lang="en-US" sz="2000" dirty="0" smtClean="0">
                <a:solidFill>
                  <a:schemeClr val="bg1"/>
                </a:solidFill>
              </a:rPr>
              <a:t>words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0" y="685800"/>
            <a:ext cx="2971800" cy="5232202"/>
          </a:xfrm>
          <a:prstGeom prst="rect">
            <a:avLst/>
          </a:prstGeom>
          <a:solidFill>
            <a:srgbClr val="FFFF97"/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en-US" b="1" dirty="0">
                <a:solidFill>
                  <a:schemeClr val="bg1"/>
                </a:solidFill>
              </a:rPr>
              <a:t>What They Use But </a:t>
            </a:r>
            <a:r>
              <a:rPr lang="en-US" b="1" dirty="0" smtClean="0">
                <a:solidFill>
                  <a:schemeClr val="bg1"/>
                </a:solidFill>
              </a:rPr>
              <a:t>Confuse</a:t>
            </a:r>
          </a:p>
          <a:p>
            <a:pPr algn="ctr" fontAlgn="base"/>
            <a:endParaRPr lang="en-US" b="1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• Long vowel e-marker </a:t>
            </a:r>
            <a:r>
              <a:rPr lang="en-US" sz="2000" dirty="0" err="1">
                <a:solidFill>
                  <a:schemeClr val="bg1"/>
                </a:solidFill>
              </a:rPr>
              <a:t>CVCe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words (</a:t>
            </a:r>
            <a:r>
              <a:rPr lang="en-US" sz="2000" dirty="0" err="1">
                <a:solidFill>
                  <a:schemeClr val="bg1"/>
                </a:solidFill>
              </a:rPr>
              <a:t>caek</a:t>
            </a:r>
            <a:r>
              <a:rPr lang="en-US" sz="2000" dirty="0">
                <a:solidFill>
                  <a:schemeClr val="bg1"/>
                </a:solidFill>
              </a:rPr>
              <a:t>/cake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• Common long vowel patters</a:t>
            </a:r>
          </a:p>
          <a:p>
            <a:r>
              <a:rPr lang="en-US" sz="2000" dirty="0">
                <a:solidFill>
                  <a:schemeClr val="bg1"/>
                </a:solidFill>
              </a:rPr>
              <a:t>(</a:t>
            </a:r>
            <a:r>
              <a:rPr lang="en-US" sz="2000" dirty="0" err="1">
                <a:solidFill>
                  <a:schemeClr val="bg1"/>
                </a:solidFill>
              </a:rPr>
              <a:t>bote</a:t>
            </a:r>
            <a:r>
              <a:rPr lang="en-US" sz="2000" dirty="0">
                <a:solidFill>
                  <a:schemeClr val="bg1"/>
                </a:solidFill>
              </a:rPr>
              <a:t>/boat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9800" y="685800"/>
            <a:ext cx="2819400" cy="5078313"/>
          </a:xfrm>
          <a:prstGeom prst="rect">
            <a:avLst/>
          </a:prstGeom>
          <a:solidFill>
            <a:srgbClr val="FFFF97"/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en-US" b="1" dirty="0">
                <a:solidFill>
                  <a:schemeClr val="bg1"/>
                </a:solidFill>
              </a:rPr>
              <a:t>What They Don’t </a:t>
            </a:r>
            <a:r>
              <a:rPr lang="en-US" b="1" dirty="0" smtClean="0">
                <a:solidFill>
                  <a:schemeClr val="bg1"/>
                </a:solidFill>
              </a:rPr>
              <a:t>Know</a:t>
            </a:r>
          </a:p>
          <a:p>
            <a:pPr algn="ctr" fontAlgn="base"/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• R-controlled </a:t>
            </a:r>
            <a:r>
              <a:rPr lang="en-US" sz="2000" dirty="0" smtClean="0">
                <a:solidFill>
                  <a:schemeClr val="bg1"/>
                </a:solidFill>
              </a:rPr>
              <a:t>vowels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• Ambiguous </a:t>
            </a:r>
            <a:r>
              <a:rPr lang="en-US" sz="2000" dirty="0" smtClean="0">
                <a:solidFill>
                  <a:schemeClr val="bg1"/>
                </a:solidFill>
              </a:rPr>
              <a:t>vowels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• Complex consonant </a:t>
            </a:r>
            <a:r>
              <a:rPr lang="en-US" sz="2000" dirty="0" smtClean="0">
                <a:solidFill>
                  <a:schemeClr val="bg1"/>
                </a:solidFill>
              </a:rPr>
              <a:t>clusters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• Homophones</a:t>
            </a:r>
          </a:p>
          <a:p>
            <a:pPr marL="285750" indent="-285750" fontAlgn="base">
              <a:buFont typeface="Arial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marL="285750" indent="-285750" fontAlgn="base">
              <a:buFont typeface="Arial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 fontAlgn="base">
              <a:buFont typeface="Arial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marL="285750" indent="-285750" fontAlgn="base">
              <a:buFont typeface="Arial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 fontAlgn="base">
              <a:buFont typeface="Arial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1143000"/>
            <a:ext cx="8458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48000" y="685800"/>
            <a:ext cx="0" cy="50783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019800" y="685800"/>
            <a:ext cx="0" cy="50783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048000" y="5794891"/>
            <a:ext cx="2971800" cy="1231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6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782"/>
            <a:ext cx="7924800" cy="1143000"/>
          </a:xfrm>
        </p:spPr>
        <p:txBody>
          <a:bodyPr/>
          <a:lstStyle/>
          <a:p>
            <a:pPr algn="ctr"/>
            <a:r>
              <a:rPr lang="en-US" sz="4000" dirty="0" smtClean="0"/>
              <a:t>Study of long vowels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977900" indent="-457200"/>
            <a:r>
              <a:rPr lang="en-US" sz="3200" dirty="0"/>
              <a:t>Focus is on one vowel at a time</a:t>
            </a:r>
          </a:p>
          <a:p>
            <a:pPr marL="977900" indent="-457200"/>
            <a:r>
              <a:rPr lang="en-US" sz="3200" dirty="0"/>
              <a:t>Best to start with the </a:t>
            </a:r>
            <a:r>
              <a:rPr lang="en-US" sz="3200" dirty="0" err="1" smtClean="0"/>
              <a:t>CVCe</a:t>
            </a:r>
            <a:r>
              <a:rPr lang="en-US" sz="3200" dirty="0" smtClean="0"/>
              <a:t> </a:t>
            </a:r>
            <a:r>
              <a:rPr lang="en-US" sz="3200" dirty="0"/>
              <a:t>pattern then move onto other common long vowel patterns</a:t>
            </a:r>
          </a:p>
          <a:p>
            <a:pPr marL="977900" indent="-457200"/>
            <a:r>
              <a:rPr lang="en-US" sz="3200" dirty="0"/>
              <a:t>Rotate through all long vowel patterns with each sound </a:t>
            </a:r>
            <a:r>
              <a:rPr lang="en-US" sz="3200" dirty="0" smtClean="0"/>
              <a:t>first contrasted with the short vowel sound, </a:t>
            </a:r>
            <a:r>
              <a:rPr lang="en-US" sz="3200" dirty="0"/>
              <a:t>then compare different long vowel patterns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748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76200"/>
            <a:ext cx="7924800" cy="731838"/>
          </a:xfrm>
        </p:spPr>
        <p:txBody>
          <a:bodyPr/>
          <a:lstStyle/>
          <a:p>
            <a:pPr algn="ctr"/>
            <a:r>
              <a:rPr lang="en-US" b="1" dirty="0" smtClean="0"/>
              <a:t>Mid letter-Name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761999"/>
            <a:ext cx="2819400" cy="4154984"/>
          </a:xfrm>
          <a:prstGeom prst="rect">
            <a:avLst/>
          </a:prstGeom>
          <a:solidFill>
            <a:srgbClr val="FFFF97"/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en-US" b="1" dirty="0">
                <a:solidFill>
                  <a:schemeClr val="bg1"/>
                </a:solidFill>
              </a:rPr>
              <a:t>What They </a:t>
            </a:r>
            <a:r>
              <a:rPr lang="en-US" b="1" dirty="0" smtClean="0">
                <a:solidFill>
                  <a:schemeClr val="bg1"/>
                </a:solidFill>
              </a:rPr>
              <a:t>Know</a:t>
            </a:r>
          </a:p>
          <a:p>
            <a:pPr algn="ctr" fontAlgn="base"/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• Silent e marker (</a:t>
            </a:r>
            <a:r>
              <a:rPr lang="en-US" sz="2000" dirty="0" err="1">
                <a:solidFill>
                  <a:schemeClr val="bg1"/>
                </a:solidFill>
              </a:rPr>
              <a:t>CVCe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• Common long vowel</a:t>
            </a:r>
          </a:p>
          <a:p>
            <a:r>
              <a:rPr lang="en-US" sz="2000" dirty="0">
                <a:solidFill>
                  <a:schemeClr val="bg1"/>
                </a:solidFill>
              </a:rPr>
              <a:t>patterns in single syllable</a:t>
            </a:r>
          </a:p>
          <a:p>
            <a:r>
              <a:rPr lang="en-US" sz="2000" dirty="0">
                <a:solidFill>
                  <a:schemeClr val="bg1"/>
                </a:solidFill>
              </a:rPr>
              <a:t>words</a:t>
            </a:r>
            <a:endParaRPr lang="en-US" sz="2000" dirty="0" smtClean="0">
              <a:solidFill>
                <a:schemeClr val="bg1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276600" y="762000"/>
            <a:ext cx="2819400" cy="4031873"/>
          </a:xfrm>
          <a:prstGeom prst="rect">
            <a:avLst/>
          </a:prstGeom>
          <a:solidFill>
            <a:srgbClr val="FFFF97"/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en-US" b="1" dirty="0">
                <a:solidFill>
                  <a:schemeClr val="bg1"/>
                </a:solidFill>
              </a:rPr>
              <a:t>What They Use But </a:t>
            </a:r>
            <a:r>
              <a:rPr lang="en-US" b="1" dirty="0" smtClean="0">
                <a:solidFill>
                  <a:schemeClr val="bg1"/>
                </a:solidFill>
              </a:rPr>
              <a:t>Confuse</a:t>
            </a:r>
          </a:p>
          <a:p>
            <a:pPr algn="ctr" fontAlgn="base"/>
            <a:endParaRPr lang="en-US" b="1" dirty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R-controlled vowels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000" dirty="0" smtClean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762000"/>
            <a:ext cx="2819400" cy="4431983"/>
          </a:xfrm>
          <a:prstGeom prst="rect">
            <a:avLst/>
          </a:prstGeom>
          <a:solidFill>
            <a:srgbClr val="FFFF97"/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en-US" b="1" dirty="0">
                <a:solidFill>
                  <a:schemeClr val="bg1"/>
                </a:solidFill>
              </a:rPr>
              <a:t>What They Don’t </a:t>
            </a:r>
            <a:r>
              <a:rPr lang="en-US" b="1" dirty="0" smtClean="0">
                <a:solidFill>
                  <a:schemeClr val="bg1"/>
                </a:solidFill>
              </a:rPr>
              <a:t>Know</a:t>
            </a:r>
          </a:p>
          <a:p>
            <a:pPr algn="ctr" fontAlgn="base"/>
            <a:endParaRPr lang="en-US" b="1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• Ambiguous </a:t>
            </a:r>
            <a:r>
              <a:rPr lang="en-US" sz="2000" dirty="0" smtClean="0">
                <a:solidFill>
                  <a:schemeClr val="bg1"/>
                </a:solidFill>
              </a:rPr>
              <a:t>vowels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•Complex consonant </a:t>
            </a:r>
            <a:r>
              <a:rPr lang="en-US" sz="2000" dirty="0" smtClean="0">
                <a:solidFill>
                  <a:schemeClr val="bg1"/>
                </a:solidFill>
              </a:rPr>
              <a:t>clusters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• Homophones</a:t>
            </a:r>
          </a:p>
          <a:p>
            <a:pPr marL="285750" indent="-285750" fontAlgn="base">
              <a:buFont typeface="Arial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marL="285750" indent="-285750" fontAlgn="base">
              <a:buFont typeface="Arial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 fontAlgn="base">
              <a:buFont typeface="Arial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marL="285750" indent="-285750" fontAlgn="base">
              <a:buFont typeface="Arial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 fontAlgn="base">
              <a:buFont typeface="Arial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276600" y="762000"/>
            <a:ext cx="0" cy="4801314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096000" y="762000"/>
            <a:ext cx="6927" cy="4801314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57200" y="1219200"/>
            <a:ext cx="8458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457200" y="4793873"/>
            <a:ext cx="8458200" cy="4001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855"/>
            <a:ext cx="7924800" cy="1143000"/>
          </a:xfrm>
        </p:spPr>
        <p:txBody>
          <a:bodyPr/>
          <a:lstStyle/>
          <a:p>
            <a:pPr algn="ctr"/>
            <a:r>
              <a:rPr lang="en-US" sz="4000" dirty="0" smtClean="0"/>
              <a:t>Study of R-controlled vowels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863600"/>
            <a:r>
              <a:rPr lang="en-US" sz="3200" dirty="0"/>
              <a:t>Instruction begins with contrasting words that have the initial consonant r-blend with r-controlled vowels.                    </a:t>
            </a:r>
            <a:br>
              <a:rPr lang="en-US" sz="3200" dirty="0"/>
            </a:br>
            <a:r>
              <a:rPr lang="en-US" sz="3200" dirty="0"/>
              <a:t>ex: grill vs. girl</a:t>
            </a:r>
          </a:p>
          <a:p>
            <a:pPr marL="863600"/>
            <a:r>
              <a:rPr lang="en-US" sz="3200" dirty="0"/>
              <a:t>Focus is on how the r can “rob” a vowel of its normal sound or make two different vowels sound the same. </a:t>
            </a:r>
            <a:br>
              <a:rPr lang="en-US" sz="3200" dirty="0"/>
            </a:br>
            <a:r>
              <a:rPr lang="en-US" sz="3200" dirty="0"/>
              <a:t>ex: Fir, fur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281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76200"/>
            <a:ext cx="7924800" cy="731838"/>
          </a:xfrm>
        </p:spPr>
        <p:txBody>
          <a:bodyPr/>
          <a:lstStyle/>
          <a:p>
            <a:pPr algn="ctr"/>
            <a:r>
              <a:rPr lang="en-US" b="1" dirty="0" smtClean="0"/>
              <a:t>Mid letter-Name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762000"/>
            <a:ext cx="2819400" cy="3908762"/>
          </a:xfrm>
          <a:prstGeom prst="rect">
            <a:avLst/>
          </a:prstGeom>
          <a:solidFill>
            <a:srgbClr val="FFFF97"/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en-US" b="1" dirty="0">
                <a:solidFill>
                  <a:schemeClr val="bg1"/>
                </a:solidFill>
              </a:rPr>
              <a:t>What They </a:t>
            </a:r>
            <a:r>
              <a:rPr lang="en-US" b="1" dirty="0" smtClean="0">
                <a:solidFill>
                  <a:schemeClr val="bg1"/>
                </a:solidFill>
              </a:rPr>
              <a:t>Know</a:t>
            </a:r>
          </a:p>
          <a:p>
            <a:pPr algn="ctr" fontAlgn="base"/>
            <a:endParaRPr lang="en-US" b="1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• Silent e marker (</a:t>
            </a:r>
            <a:r>
              <a:rPr lang="en-US" sz="2000" dirty="0" err="1">
                <a:solidFill>
                  <a:schemeClr val="bg1"/>
                </a:solidFill>
              </a:rPr>
              <a:t>CVCe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• Common long vowel</a:t>
            </a:r>
          </a:p>
          <a:p>
            <a:r>
              <a:rPr lang="en-US" sz="2000" dirty="0">
                <a:solidFill>
                  <a:schemeClr val="bg1"/>
                </a:solidFill>
              </a:rPr>
              <a:t>patterns in single syllable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Words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• R-controlled vowels</a:t>
            </a:r>
            <a:endParaRPr lang="en-US" sz="2000" dirty="0" smtClean="0">
              <a:solidFill>
                <a:schemeClr val="bg1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76600" y="762000"/>
            <a:ext cx="2819400" cy="4524315"/>
          </a:xfrm>
          <a:prstGeom prst="rect">
            <a:avLst/>
          </a:prstGeom>
          <a:solidFill>
            <a:srgbClr val="FFFF97"/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en-US" b="1" dirty="0">
                <a:solidFill>
                  <a:schemeClr val="bg1"/>
                </a:solidFill>
              </a:rPr>
              <a:t>What They Use But </a:t>
            </a:r>
            <a:r>
              <a:rPr lang="en-US" b="1" dirty="0" smtClean="0">
                <a:solidFill>
                  <a:schemeClr val="bg1"/>
                </a:solidFill>
              </a:rPr>
              <a:t>Confuse</a:t>
            </a:r>
          </a:p>
          <a:p>
            <a:pPr algn="ctr" fontAlgn="base"/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• Ambiguous </a:t>
            </a:r>
            <a:r>
              <a:rPr lang="en-US" sz="2000" dirty="0" smtClean="0">
                <a:solidFill>
                  <a:schemeClr val="bg1"/>
                </a:solidFill>
              </a:rPr>
              <a:t>vowels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•Complex consonant </a:t>
            </a:r>
            <a:r>
              <a:rPr lang="en-US" sz="2000" dirty="0" smtClean="0">
                <a:solidFill>
                  <a:schemeClr val="bg1"/>
                </a:solidFill>
              </a:rPr>
              <a:t>clusters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• </a:t>
            </a:r>
            <a:r>
              <a:rPr lang="en-US" sz="2000" dirty="0" smtClean="0">
                <a:solidFill>
                  <a:schemeClr val="bg1"/>
                </a:solidFill>
              </a:rPr>
              <a:t>Contractions, Plurals, Homophones, Irregular Vowels</a:t>
            </a:r>
            <a:endParaRPr lang="en-US" sz="2000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762000"/>
            <a:ext cx="2819400" cy="4001095"/>
          </a:xfrm>
          <a:prstGeom prst="rect">
            <a:avLst/>
          </a:prstGeom>
          <a:solidFill>
            <a:srgbClr val="FFFF97"/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en-US" b="1" dirty="0">
                <a:solidFill>
                  <a:schemeClr val="bg1"/>
                </a:solidFill>
              </a:rPr>
              <a:t>What They Don’t </a:t>
            </a:r>
            <a:r>
              <a:rPr lang="en-US" b="1" dirty="0" smtClean="0">
                <a:solidFill>
                  <a:schemeClr val="bg1"/>
                </a:solidFill>
              </a:rPr>
              <a:t>Know</a:t>
            </a:r>
          </a:p>
          <a:p>
            <a:pPr algn="ctr" fontAlgn="base"/>
            <a:endParaRPr lang="en-US" b="1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• Vowel patterns in multisyllabic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Words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• Prefixes and </a:t>
            </a:r>
            <a:r>
              <a:rPr lang="en-US" sz="2000" dirty="0" smtClean="0">
                <a:solidFill>
                  <a:schemeClr val="bg1"/>
                </a:solidFill>
              </a:rPr>
              <a:t>suffixes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• Inflectional endings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(-</a:t>
            </a:r>
            <a:r>
              <a:rPr lang="en-US" sz="2000" dirty="0" err="1">
                <a:solidFill>
                  <a:schemeClr val="bg1"/>
                </a:solidFill>
              </a:rPr>
              <a:t>ed</a:t>
            </a:r>
            <a:r>
              <a:rPr lang="en-US" sz="2000" dirty="0">
                <a:solidFill>
                  <a:schemeClr val="bg1"/>
                </a:solidFill>
              </a:rPr>
              <a:t>, -</a:t>
            </a:r>
            <a:r>
              <a:rPr lang="en-US" sz="2000" dirty="0" err="1">
                <a:solidFill>
                  <a:schemeClr val="bg1"/>
                </a:solidFill>
              </a:rPr>
              <a:t>ing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• </a:t>
            </a:r>
            <a:r>
              <a:rPr lang="en-US" sz="2000" dirty="0" smtClean="0">
                <a:solidFill>
                  <a:schemeClr val="bg1"/>
                </a:solidFill>
              </a:rPr>
              <a:t>Plurals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276600" y="762000"/>
            <a:ext cx="0" cy="4801314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096000" y="762000"/>
            <a:ext cx="6927" cy="4801314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57200" y="1219200"/>
            <a:ext cx="8458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457200" y="4670762"/>
            <a:ext cx="8458200" cy="8925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Important sorting principle for the within word pattern stage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752600"/>
            <a:ext cx="7924800" cy="4114800"/>
          </a:xfrm>
        </p:spPr>
        <p:txBody>
          <a:bodyPr/>
          <a:lstStyle/>
          <a:p>
            <a:pPr marL="863600"/>
            <a:r>
              <a:rPr lang="en-US" sz="3200" dirty="0"/>
              <a:t>Sort by sound, pattern, and position.</a:t>
            </a:r>
          </a:p>
          <a:p>
            <a:pPr marL="863600"/>
            <a:r>
              <a:rPr lang="en-US" sz="3200" dirty="0"/>
              <a:t>Sound sorts are important because they are the first clue that spellers use.</a:t>
            </a:r>
          </a:p>
          <a:p>
            <a:pPr marL="863600"/>
            <a:r>
              <a:rPr lang="en-US" sz="3200" dirty="0"/>
              <a:t>After sorting by sound, reorganize by pattern.</a:t>
            </a:r>
          </a:p>
          <a:p>
            <a:pPr marL="863600"/>
            <a:r>
              <a:rPr lang="en-US" sz="3200" dirty="0"/>
              <a:t>Then, look at the position of the pattern within words to make generalizations.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553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924800" cy="1143000"/>
          </a:xfrm>
        </p:spPr>
        <p:txBody>
          <a:bodyPr/>
          <a:lstStyle/>
          <a:p>
            <a:pPr algn="ctr"/>
            <a:r>
              <a:rPr lang="en-US" sz="4000" dirty="0" smtClean="0"/>
              <a:t>Study of ambiguous vowels (</a:t>
            </a:r>
            <a:r>
              <a:rPr lang="en-US" sz="4000" dirty="0" err="1" smtClean="0"/>
              <a:t>dipthongs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286000"/>
            <a:ext cx="7924800" cy="4114800"/>
          </a:xfrm>
        </p:spPr>
        <p:txBody>
          <a:bodyPr/>
          <a:lstStyle/>
          <a:p>
            <a:pPr marL="863600"/>
            <a:r>
              <a:rPr lang="en-US" sz="3600" dirty="0" smtClean="0"/>
              <a:t>-</a:t>
            </a:r>
            <a:r>
              <a:rPr lang="en-US" sz="3600" dirty="0" err="1"/>
              <a:t>oi</a:t>
            </a:r>
            <a:r>
              <a:rPr lang="en-US" sz="3600" dirty="0"/>
              <a:t>, -</a:t>
            </a:r>
            <a:r>
              <a:rPr lang="en-US" sz="3600" dirty="0" err="1"/>
              <a:t>oy</a:t>
            </a:r>
            <a:r>
              <a:rPr lang="en-US" sz="3600" dirty="0"/>
              <a:t> (s</a:t>
            </a:r>
            <a:r>
              <a:rPr lang="en-US" sz="3600" u="sng" dirty="0"/>
              <a:t>oi</a:t>
            </a:r>
            <a:r>
              <a:rPr lang="en-US" sz="3600" dirty="0"/>
              <a:t>l, t</a:t>
            </a:r>
            <a:r>
              <a:rPr lang="en-US" sz="3600" u="sng" dirty="0"/>
              <a:t>oy</a:t>
            </a:r>
            <a:r>
              <a:rPr lang="en-US" sz="3600" dirty="0" smtClean="0"/>
              <a:t>)</a:t>
            </a:r>
          </a:p>
          <a:p>
            <a:pPr marL="863600"/>
            <a:r>
              <a:rPr lang="en-US" sz="3600" dirty="0" smtClean="0"/>
              <a:t>-</a:t>
            </a:r>
            <a:r>
              <a:rPr lang="en-US" sz="3600" dirty="0" err="1" smtClean="0"/>
              <a:t>oo</a:t>
            </a:r>
            <a:r>
              <a:rPr lang="en-US" sz="3600" dirty="0" smtClean="0"/>
              <a:t> (l</a:t>
            </a:r>
            <a:r>
              <a:rPr lang="en-US" sz="3600" u="sng" dirty="0" smtClean="0"/>
              <a:t>oo</a:t>
            </a:r>
            <a:r>
              <a:rPr lang="en-US" sz="3600" dirty="0" smtClean="0"/>
              <a:t>k, s</a:t>
            </a:r>
            <a:r>
              <a:rPr lang="en-US" sz="3600" u="sng" dirty="0" smtClean="0"/>
              <a:t>oo</a:t>
            </a:r>
            <a:r>
              <a:rPr lang="en-US" sz="3600" dirty="0" smtClean="0"/>
              <a:t>n)</a:t>
            </a:r>
            <a:endParaRPr lang="en-US" sz="3600" dirty="0"/>
          </a:p>
          <a:p>
            <a:pPr marL="863600"/>
            <a:r>
              <a:rPr lang="en-US" sz="3600" dirty="0"/>
              <a:t>-</a:t>
            </a:r>
            <a:r>
              <a:rPr lang="en-US" sz="3600" dirty="0" err="1"/>
              <a:t>ou</a:t>
            </a:r>
            <a:r>
              <a:rPr lang="en-US" sz="3600" dirty="0"/>
              <a:t>, -</a:t>
            </a:r>
            <a:r>
              <a:rPr lang="en-US" sz="3600" dirty="0" err="1"/>
              <a:t>ow</a:t>
            </a:r>
            <a:r>
              <a:rPr lang="en-US" sz="3600" dirty="0"/>
              <a:t> (st</a:t>
            </a:r>
            <a:r>
              <a:rPr lang="en-US" sz="3600" u="sng" dirty="0"/>
              <a:t>ou</a:t>
            </a:r>
            <a:r>
              <a:rPr lang="en-US" sz="3600" dirty="0"/>
              <a:t>t, b</a:t>
            </a:r>
            <a:r>
              <a:rPr lang="en-US" sz="3600" u="sng" dirty="0"/>
              <a:t>ow</a:t>
            </a:r>
            <a:r>
              <a:rPr lang="en-US" sz="3600" dirty="0"/>
              <a:t>)</a:t>
            </a:r>
          </a:p>
          <a:p>
            <a:pPr marL="863600"/>
            <a:r>
              <a:rPr lang="en-US" sz="3600" dirty="0"/>
              <a:t>-au, -aw, -al  (c</a:t>
            </a:r>
            <a:r>
              <a:rPr lang="en-US" sz="3600" u="sng" dirty="0"/>
              <a:t>au</a:t>
            </a:r>
            <a:r>
              <a:rPr lang="en-US" sz="3600" dirty="0"/>
              <a:t>ght, p</a:t>
            </a:r>
            <a:r>
              <a:rPr lang="en-US" sz="3600" u="sng" dirty="0"/>
              <a:t>aw</a:t>
            </a:r>
            <a:r>
              <a:rPr lang="en-US" sz="3600" dirty="0"/>
              <a:t>, t</a:t>
            </a:r>
            <a:r>
              <a:rPr lang="en-US" sz="3600" u="sng" dirty="0"/>
              <a:t>al</a:t>
            </a:r>
            <a:r>
              <a:rPr lang="en-US" sz="3600" dirty="0"/>
              <a:t>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0754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Study of complex consonant clusters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828800"/>
            <a:ext cx="7924800" cy="4114800"/>
          </a:xfrm>
        </p:spPr>
        <p:txBody>
          <a:bodyPr>
            <a:normAutofit lnSpcReduction="10000"/>
          </a:bodyPr>
          <a:lstStyle/>
          <a:p>
            <a:pPr marL="863600"/>
            <a:r>
              <a:rPr lang="en-US" sz="3600" dirty="0" err="1" smtClean="0"/>
              <a:t>kn</a:t>
            </a:r>
            <a:r>
              <a:rPr lang="en-US" sz="3600" dirty="0" smtClean="0"/>
              <a:t>-, </a:t>
            </a:r>
            <a:r>
              <a:rPr lang="en-US" sz="3600" dirty="0" err="1" smtClean="0"/>
              <a:t>wr</a:t>
            </a:r>
            <a:r>
              <a:rPr lang="en-US" sz="3600" dirty="0" smtClean="0"/>
              <a:t>-, </a:t>
            </a:r>
            <a:r>
              <a:rPr lang="en-US" sz="3600" dirty="0" err="1" smtClean="0"/>
              <a:t>gn</a:t>
            </a:r>
            <a:r>
              <a:rPr lang="en-US" sz="3600" dirty="0" smtClean="0"/>
              <a:t>-</a:t>
            </a:r>
          </a:p>
          <a:p>
            <a:pPr marL="863600"/>
            <a:r>
              <a:rPr lang="en-US" sz="3600" dirty="0" smtClean="0"/>
              <a:t>Blends </a:t>
            </a:r>
            <a:r>
              <a:rPr lang="en-US" sz="3600" dirty="0"/>
              <a:t>with three letters(</a:t>
            </a:r>
            <a:r>
              <a:rPr lang="en-US" sz="3600" dirty="0" err="1"/>
              <a:t>spl</a:t>
            </a:r>
            <a:r>
              <a:rPr lang="en-US" sz="3600" dirty="0"/>
              <a:t>-, </a:t>
            </a:r>
            <a:r>
              <a:rPr lang="en-US" sz="3600" dirty="0" err="1"/>
              <a:t>str</a:t>
            </a:r>
            <a:r>
              <a:rPr lang="en-US" sz="3600" dirty="0"/>
              <a:t>-)</a:t>
            </a:r>
          </a:p>
          <a:p>
            <a:pPr marL="863600"/>
            <a:r>
              <a:rPr lang="en-US" sz="3600" dirty="0"/>
              <a:t>-</a:t>
            </a:r>
            <a:r>
              <a:rPr lang="en-US" sz="3600" dirty="0" err="1"/>
              <a:t>ck</a:t>
            </a:r>
            <a:r>
              <a:rPr lang="en-US" sz="3600" dirty="0"/>
              <a:t> or -k</a:t>
            </a:r>
          </a:p>
          <a:p>
            <a:pPr marL="863600"/>
            <a:r>
              <a:rPr lang="en-US" sz="3600" dirty="0"/>
              <a:t>-</a:t>
            </a:r>
            <a:r>
              <a:rPr lang="en-US" sz="3600" dirty="0" err="1"/>
              <a:t>tch</a:t>
            </a:r>
            <a:r>
              <a:rPr lang="en-US" sz="3600" dirty="0"/>
              <a:t> or -</a:t>
            </a:r>
            <a:r>
              <a:rPr lang="en-US" sz="3600" dirty="0" err="1"/>
              <a:t>ch</a:t>
            </a:r>
            <a:endParaRPr lang="en-US" sz="3600" dirty="0"/>
          </a:p>
          <a:p>
            <a:pPr marL="863600"/>
            <a:r>
              <a:rPr lang="en-US" sz="3600" dirty="0"/>
              <a:t>-</a:t>
            </a:r>
            <a:r>
              <a:rPr lang="en-US" sz="3600" dirty="0" err="1"/>
              <a:t>dge</a:t>
            </a:r>
            <a:r>
              <a:rPr lang="en-US" sz="3600" dirty="0"/>
              <a:t> or -</a:t>
            </a:r>
            <a:r>
              <a:rPr lang="en-US" sz="3600" dirty="0" err="1"/>
              <a:t>ge</a:t>
            </a:r>
            <a:endParaRPr lang="en-US" sz="3600" dirty="0"/>
          </a:p>
          <a:p>
            <a:pPr marL="863600"/>
            <a:r>
              <a:rPr lang="en-US" sz="3600" dirty="0"/>
              <a:t>hard c/g or soft c/g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3025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924800" cy="1143000"/>
          </a:xfrm>
        </p:spPr>
        <p:txBody>
          <a:bodyPr/>
          <a:lstStyle/>
          <a:p>
            <a:pPr algn="ctr"/>
            <a:r>
              <a:rPr lang="en-US" sz="4000" dirty="0" smtClean="0"/>
              <a:t>Sound alike final consonants:  -</a:t>
            </a:r>
            <a:r>
              <a:rPr lang="en-US" sz="4000" dirty="0" err="1" smtClean="0"/>
              <a:t>ck</a:t>
            </a:r>
            <a:r>
              <a:rPr lang="en-US" sz="4000" dirty="0" smtClean="0"/>
              <a:t> or -k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133600"/>
            <a:ext cx="7924800" cy="4114800"/>
          </a:xfrm>
        </p:spPr>
        <p:txBody>
          <a:bodyPr/>
          <a:lstStyle/>
          <a:p>
            <a:pPr marL="863600"/>
            <a:r>
              <a:rPr lang="en-US" sz="3600" dirty="0"/>
              <a:t>Use -</a:t>
            </a:r>
            <a:r>
              <a:rPr lang="en-US" sz="3600" dirty="0" err="1"/>
              <a:t>ck</a:t>
            </a:r>
            <a:r>
              <a:rPr lang="en-US" sz="3600" dirty="0"/>
              <a:t> to maintain the short vowel sound  </a:t>
            </a:r>
            <a:br>
              <a:rPr lang="en-US" sz="3600" dirty="0"/>
            </a:br>
            <a:r>
              <a:rPr lang="en-US" sz="3600" dirty="0"/>
              <a:t>ex: Track</a:t>
            </a:r>
          </a:p>
          <a:p>
            <a:pPr marL="863600"/>
            <a:r>
              <a:rPr lang="en-US" sz="3600" dirty="0"/>
              <a:t>use -k to maintain the long vowel sound  </a:t>
            </a:r>
            <a:br>
              <a:rPr lang="en-US" sz="3600" dirty="0"/>
            </a:br>
            <a:r>
              <a:rPr lang="en-US" sz="3600" dirty="0"/>
              <a:t>ex: Beak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5957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24800" cy="1143000"/>
          </a:xfrm>
        </p:spPr>
        <p:txBody>
          <a:bodyPr/>
          <a:lstStyle/>
          <a:p>
            <a:pPr algn="ctr"/>
            <a:r>
              <a:rPr lang="en-US" sz="4000" dirty="0"/>
              <a:t>Sound alike final consonants</a:t>
            </a:r>
            <a:r>
              <a:rPr lang="en-US" sz="4000" dirty="0" smtClean="0"/>
              <a:t>:  -</a:t>
            </a:r>
            <a:r>
              <a:rPr lang="en-US" sz="4000" dirty="0" err="1" smtClean="0"/>
              <a:t>tch</a:t>
            </a:r>
            <a:r>
              <a:rPr lang="en-US" sz="4000" dirty="0" smtClean="0"/>
              <a:t> or -</a:t>
            </a:r>
            <a:r>
              <a:rPr lang="en-US" sz="4000" dirty="0" err="1" smtClean="0"/>
              <a:t>ch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752600"/>
            <a:ext cx="7924800" cy="4114800"/>
          </a:xfrm>
        </p:spPr>
        <p:txBody>
          <a:bodyPr/>
          <a:lstStyle/>
          <a:p>
            <a:pPr marL="863600"/>
            <a:r>
              <a:rPr lang="en-US" sz="3600" dirty="0"/>
              <a:t>Use -</a:t>
            </a:r>
            <a:r>
              <a:rPr lang="en-US" sz="3600" dirty="0" err="1"/>
              <a:t>tch</a:t>
            </a:r>
            <a:r>
              <a:rPr lang="en-US" sz="3600" dirty="0"/>
              <a:t> to maintain the short vowel sound</a:t>
            </a:r>
            <a:br>
              <a:rPr lang="en-US" sz="3600" dirty="0"/>
            </a:br>
            <a:r>
              <a:rPr lang="en-US" sz="3600" dirty="0"/>
              <a:t>ex: Stitch</a:t>
            </a:r>
          </a:p>
          <a:p>
            <a:pPr marL="863600"/>
            <a:r>
              <a:rPr lang="en-US" sz="3600" dirty="0"/>
              <a:t>use -</a:t>
            </a:r>
            <a:r>
              <a:rPr lang="en-US" sz="3600" dirty="0" err="1"/>
              <a:t>ch</a:t>
            </a:r>
            <a:r>
              <a:rPr lang="en-US" sz="3600" dirty="0"/>
              <a:t> to maintain the long vowel sound</a:t>
            </a:r>
            <a:br>
              <a:rPr lang="en-US" sz="3600" dirty="0"/>
            </a:br>
            <a:r>
              <a:rPr lang="en-US" sz="3600" dirty="0"/>
              <a:t>ex: Teach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553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44236" y="228600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b="1" smtClean="0"/>
              <a:t>Tiers of development</a:t>
            </a:r>
            <a:endParaRPr lang="en-US" sz="3600" b="1" dirty="0"/>
          </a:p>
        </p:txBody>
      </p:sp>
      <p:sp>
        <p:nvSpPr>
          <p:cNvPr id="5" name="Wave 4"/>
          <p:cNvSpPr/>
          <p:nvPr/>
        </p:nvSpPr>
        <p:spPr>
          <a:xfrm>
            <a:off x="1143000" y="4038600"/>
            <a:ext cx="3810000" cy="1447800"/>
          </a:xfrm>
          <a:prstGeom prst="wav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Wave 5"/>
          <p:cNvSpPr/>
          <p:nvPr/>
        </p:nvSpPr>
        <p:spPr>
          <a:xfrm>
            <a:off x="1143000" y="2971800"/>
            <a:ext cx="3810000" cy="1447800"/>
          </a:xfrm>
          <a:prstGeom prst="wav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Wave 6"/>
          <p:cNvSpPr/>
          <p:nvPr/>
        </p:nvSpPr>
        <p:spPr>
          <a:xfrm>
            <a:off x="1143000" y="1905000"/>
            <a:ext cx="3810000" cy="1447800"/>
          </a:xfrm>
          <a:prstGeom prst="wav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22098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Bradley Hand ITC" pitchFamily="66" charset="0"/>
              </a:rPr>
              <a:t>Meaning</a:t>
            </a:r>
            <a:endParaRPr lang="en-US" sz="32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7064" y="3403312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Bradley Hand ITC" pitchFamily="66" charset="0"/>
              </a:rPr>
              <a:t>Pattern</a:t>
            </a:r>
            <a:endParaRPr lang="en-US" sz="3200" b="1" dirty="0">
              <a:solidFill>
                <a:srgbClr val="002060"/>
              </a:solidFill>
              <a:latin typeface="Bradley Hand ITC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13364" y="45720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Bradley Hand ITC" pitchFamily="66" charset="0"/>
              </a:rPr>
              <a:t>Alphabet</a:t>
            </a:r>
            <a:endParaRPr lang="en-US" sz="3200" b="1" dirty="0">
              <a:latin typeface="Bradley Hand ITC" pitchFamily="66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267200" y="2502187"/>
            <a:ext cx="2057400" cy="2923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324600" y="2209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Syllables and Affixes</a:t>
            </a:r>
          </a:p>
          <a:p>
            <a:r>
              <a:rPr lang="en-US" dirty="0" smtClean="0"/>
              <a:t>Derivational Relations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419600" y="3634143"/>
            <a:ext cx="2057400" cy="2923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477000" y="3341756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Within Word Pattern</a:t>
            </a:r>
            <a:endParaRPr lang="en-US" dirty="0"/>
          </a:p>
        </p:txBody>
      </p:sp>
      <p:cxnSp>
        <p:nvCxnSpPr>
          <p:cNvPr id="15" name="Straight Arrow Connector 14"/>
          <p:cNvCxnSpPr>
            <a:endCxn id="10" idx="3"/>
          </p:cNvCxnSpPr>
          <p:nvPr/>
        </p:nvCxnSpPr>
        <p:spPr>
          <a:xfrm flipH="1">
            <a:off x="4765964" y="4636576"/>
            <a:ext cx="1711036" cy="2278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477000" y="4344189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Emergent</a:t>
            </a:r>
          </a:p>
          <a:p>
            <a:r>
              <a:rPr lang="en-US" dirty="0" smtClean="0"/>
              <a:t>Letter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71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/>
              <a:t>Sound alike final consonants:  </a:t>
            </a:r>
            <a:r>
              <a:rPr lang="en-US" sz="4000" dirty="0" smtClean="0"/>
              <a:t>-</a:t>
            </a:r>
            <a:r>
              <a:rPr lang="en-US" sz="4000" dirty="0" err="1" smtClean="0"/>
              <a:t>dge</a:t>
            </a:r>
            <a:r>
              <a:rPr lang="en-US" sz="4000" dirty="0" smtClean="0"/>
              <a:t> </a:t>
            </a:r>
            <a:r>
              <a:rPr lang="en-US" sz="4000" dirty="0"/>
              <a:t>or </a:t>
            </a:r>
            <a:r>
              <a:rPr lang="en-US" sz="4000" dirty="0" smtClean="0"/>
              <a:t>-</a:t>
            </a:r>
            <a:r>
              <a:rPr lang="en-US" sz="4000" dirty="0" err="1" smtClean="0"/>
              <a:t>ge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863600"/>
            <a:r>
              <a:rPr lang="en-US" sz="3200" dirty="0"/>
              <a:t>use -</a:t>
            </a:r>
            <a:r>
              <a:rPr lang="en-US" sz="3200" dirty="0" err="1"/>
              <a:t>dge</a:t>
            </a:r>
            <a:r>
              <a:rPr lang="en-US" sz="3200" dirty="0"/>
              <a:t> to maintain short vowel sounds  </a:t>
            </a:r>
            <a:br>
              <a:rPr lang="en-US" sz="3200" dirty="0"/>
            </a:br>
            <a:r>
              <a:rPr lang="en-US" sz="3200" dirty="0"/>
              <a:t>ex: edge</a:t>
            </a:r>
          </a:p>
          <a:p>
            <a:pPr marL="863600"/>
            <a:r>
              <a:rPr lang="en-US" sz="3200" dirty="0"/>
              <a:t>Use -</a:t>
            </a:r>
            <a:r>
              <a:rPr lang="en-US" sz="3200" dirty="0" err="1"/>
              <a:t>ge</a:t>
            </a:r>
            <a:r>
              <a:rPr lang="en-US" sz="3200" dirty="0"/>
              <a:t> to maintain long vowel sounds</a:t>
            </a:r>
            <a:br>
              <a:rPr lang="en-US" sz="3200" dirty="0"/>
            </a:br>
            <a:r>
              <a:rPr lang="en-US" sz="3200" dirty="0"/>
              <a:t>ex: page</a:t>
            </a:r>
          </a:p>
          <a:p>
            <a:pPr marL="863600"/>
            <a:r>
              <a:rPr lang="en-US" sz="3200" dirty="0"/>
              <a:t>use -</a:t>
            </a:r>
            <a:r>
              <a:rPr lang="en-US" sz="3200" dirty="0" err="1"/>
              <a:t>ge</a:t>
            </a:r>
            <a:r>
              <a:rPr lang="en-US" sz="3200" dirty="0"/>
              <a:t> for short vowels that contain an extra consonant</a:t>
            </a:r>
            <a:br>
              <a:rPr lang="en-US" sz="3200" dirty="0"/>
            </a:br>
            <a:r>
              <a:rPr lang="en-US" sz="3200" dirty="0"/>
              <a:t>ex: large, binge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386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1143000"/>
          </a:xfrm>
        </p:spPr>
        <p:txBody>
          <a:bodyPr/>
          <a:lstStyle/>
          <a:p>
            <a:pPr algn="ctr"/>
            <a:r>
              <a:rPr lang="en-US" sz="4000" dirty="0" smtClean="0"/>
              <a:t>Hard or soft G or c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marL="863600"/>
            <a:r>
              <a:rPr lang="en-US" sz="3600" dirty="0"/>
              <a:t>Soft G and C occur when followed by e, i, or y</a:t>
            </a:r>
            <a:br>
              <a:rPr lang="en-US" sz="3600" dirty="0"/>
            </a:br>
            <a:r>
              <a:rPr lang="en-US" sz="3600" dirty="0"/>
              <a:t>ex: gel, cell</a:t>
            </a:r>
          </a:p>
          <a:p>
            <a:pPr marL="863600"/>
            <a:r>
              <a:rPr lang="en-US" sz="3600" dirty="0"/>
              <a:t>Hard G and C occur when followed by a, o, or u</a:t>
            </a:r>
            <a:br>
              <a:rPr lang="en-US" sz="3600" dirty="0"/>
            </a:br>
            <a:r>
              <a:rPr lang="en-US" sz="3600" dirty="0"/>
              <a:t>ex: came, guard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034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Study of homophones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133600"/>
            <a:ext cx="7924800" cy="4114800"/>
          </a:xfrm>
        </p:spPr>
        <p:txBody>
          <a:bodyPr/>
          <a:lstStyle/>
          <a:p>
            <a:pPr marL="863600"/>
            <a:r>
              <a:rPr lang="en-US" sz="3600" dirty="0"/>
              <a:t>Transitioning into the meaning tier of spelling</a:t>
            </a:r>
          </a:p>
          <a:p>
            <a:pPr marL="863600"/>
            <a:r>
              <a:rPr lang="en-US" sz="3600" dirty="0"/>
              <a:t>Still only use single syllable words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6524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924800" cy="1143000"/>
          </a:xfrm>
        </p:spPr>
        <p:txBody>
          <a:bodyPr/>
          <a:lstStyle/>
          <a:p>
            <a:pPr algn="ctr"/>
            <a:r>
              <a:rPr lang="en-US" sz="4000" dirty="0" smtClean="0"/>
              <a:t>Assessment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863600"/>
            <a:r>
              <a:rPr lang="en-US" sz="2800" dirty="0"/>
              <a:t>Spelling ‘test’ (i.e. blind writing sort) at end of pattern study to see if the patterns are being utilized correctly</a:t>
            </a:r>
          </a:p>
          <a:p>
            <a:pPr marL="863600"/>
            <a:r>
              <a:rPr lang="en-US" sz="2800" dirty="0"/>
              <a:t>Monitor spelling and word usage in independent writing</a:t>
            </a:r>
          </a:p>
          <a:p>
            <a:pPr marL="863600"/>
            <a:r>
              <a:rPr lang="en-US" sz="2800" dirty="0"/>
              <a:t>Periodically use previously studied patterns in new sorts</a:t>
            </a:r>
          </a:p>
          <a:p>
            <a:pPr marL="863600"/>
            <a:r>
              <a:rPr lang="en-US" sz="2800" dirty="0"/>
              <a:t>Use word study notebooks for assessment to direct instruction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7994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1143000"/>
          </a:xfrm>
        </p:spPr>
        <p:txBody>
          <a:bodyPr/>
          <a:lstStyle/>
          <a:p>
            <a:pPr algn="ctr"/>
            <a:r>
              <a:rPr lang="en-US" sz="4000" dirty="0" smtClean="0"/>
              <a:t>Word study notebooks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3500" y="1460211"/>
            <a:ext cx="7924800" cy="4114800"/>
          </a:xfrm>
        </p:spPr>
        <p:txBody>
          <a:bodyPr/>
          <a:lstStyle/>
          <a:p>
            <a:pPr marL="781050"/>
            <a:r>
              <a:rPr lang="en-US" sz="3600" dirty="0"/>
              <a:t>Serves as a recording spot for sorts done in small group</a:t>
            </a:r>
          </a:p>
          <a:p>
            <a:pPr marL="781050"/>
            <a:r>
              <a:rPr lang="en-US" sz="3600" dirty="0"/>
              <a:t>Serves as a an opportunity for reflection</a:t>
            </a:r>
          </a:p>
          <a:p>
            <a:pPr marL="781050"/>
            <a:r>
              <a:rPr lang="en-US" sz="3600" dirty="0"/>
              <a:t>Organized in a variety of ways using different sections (by vowel sound, content area, etc.).</a:t>
            </a:r>
          </a:p>
          <a:p>
            <a:endParaRPr lang="en-US" dirty="0"/>
          </a:p>
        </p:txBody>
      </p:sp>
      <p:sp>
        <p:nvSpPr>
          <p:cNvPr id="4" name="AutoShape 2" descr="http://img2.imagesbn.com/images/31730000/31732544.JPG"/>
          <p:cNvSpPr>
            <a:spLocks noChangeAspect="1" noChangeArrowheads="1"/>
          </p:cNvSpPr>
          <p:nvPr/>
        </p:nvSpPr>
        <p:spPr bwMode="auto">
          <a:xfrm>
            <a:off x="63500" y="-136525"/>
            <a:ext cx="12192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img2.imagesbn.com/images/31730000/317325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419600"/>
            <a:ext cx="1635512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8351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1143000"/>
          </a:xfrm>
        </p:spPr>
        <p:txBody>
          <a:bodyPr/>
          <a:lstStyle/>
          <a:p>
            <a:pPr algn="ctr"/>
            <a:r>
              <a:rPr lang="en-US" dirty="0" smtClean="0"/>
              <a:t>Transition to within word pattern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Students begin to represent a long-vowel sound </a:t>
            </a:r>
            <a:r>
              <a:rPr lang="en-US" sz="3200" dirty="0" smtClean="0"/>
              <a:t>by playing </a:t>
            </a:r>
            <a:r>
              <a:rPr lang="en-US" sz="3200" dirty="0"/>
              <a:t>around with letters</a:t>
            </a:r>
          </a:p>
          <a:p>
            <a:pPr lvl="1"/>
            <a:r>
              <a:rPr lang="nb-NO" sz="3200" dirty="0" smtClean="0"/>
              <a:t>Ex</a:t>
            </a:r>
            <a:r>
              <a:rPr lang="nb-NO" sz="3200" dirty="0"/>
              <a:t>. caek (cake), snale (snail)</a:t>
            </a:r>
          </a:p>
          <a:p>
            <a:r>
              <a:rPr lang="en-US" sz="3200" dirty="0" smtClean="0"/>
              <a:t>Students </a:t>
            </a:r>
            <a:r>
              <a:rPr lang="en-US" sz="3200" dirty="0"/>
              <a:t>correctly represent </a:t>
            </a:r>
            <a:r>
              <a:rPr lang="en-US" sz="3200" dirty="0" err="1"/>
              <a:t>preconsonantal</a:t>
            </a:r>
            <a:r>
              <a:rPr lang="en-US" sz="3200" dirty="0"/>
              <a:t> </a:t>
            </a:r>
            <a:r>
              <a:rPr lang="en-US" sz="3200" dirty="0" smtClean="0"/>
              <a:t>nasals</a:t>
            </a:r>
          </a:p>
          <a:p>
            <a:pPr lvl="1"/>
            <a:r>
              <a:rPr lang="en-US" sz="3200" dirty="0" smtClean="0"/>
              <a:t>Ex. </a:t>
            </a:r>
            <a:r>
              <a:rPr lang="en-US" sz="3200" dirty="0"/>
              <a:t>b</a:t>
            </a:r>
            <a:r>
              <a:rPr lang="en-US" sz="3200" dirty="0" smtClean="0"/>
              <a:t>u</a:t>
            </a:r>
            <a:r>
              <a:rPr lang="en-US" sz="3200" u="sng" dirty="0" smtClean="0"/>
              <a:t>mp</a:t>
            </a:r>
            <a:r>
              <a:rPr lang="en-US" sz="3200" dirty="0" smtClean="0"/>
              <a:t>, si</a:t>
            </a:r>
            <a:r>
              <a:rPr lang="en-US" sz="3200" u="sng" dirty="0" smtClean="0"/>
              <a:t>ng</a:t>
            </a:r>
            <a:endParaRPr lang="en-US" sz="3200" u="sng" dirty="0"/>
          </a:p>
        </p:txBody>
      </p:sp>
    </p:spTree>
    <p:extLst>
      <p:ext uri="{BB962C8B-B14F-4D97-AF65-F5344CB8AC3E}">
        <p14:creationId xmlns:p14="http://schemas.microsoft.com/office/powerpoint/2010/main" val="146603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990600"/>
            <a:ext cx="6858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Current theory suggests that the brain is a</a:t>
            </a:r>
          </a:p>
          <a:p>
            <a:r>
              <a:rPr lang="en-US" sz="3200" dirty="0"/>
              <a:t>pattern detector, not a rule applier.</a:t>
            </a:r>
          </a:p>
          <a:p>
            <a:r>
              <a:rPr lang="en-US" sz="3200" dirty="0"/>
              <a:t>Decoding a word occurs when the brain</a:t>
            </a:r>
          </a:p>
          <a:p>
            <a:r>
              <a:rPr lang="en-US" sz="3200" dirty="0"/>
              <a:t>recognizes a familiar spelling pattern or, if</a:t>
            </a:r>
          </a:p>
          <a:p>
            <a:r>
              <a:rPr lang="en-US" sz="3200" dirty="0"/>
              <a:t>the pattern itself is not familiar, searches</a:t>
            </a:r>
          </a:p>
          <a:p>
            <a:r>
              <a:rPr lang="en-US" sz="3200" dirty="0"/>
              <a:t>through its store of words with similar</a:t>
            </a:r>
          </a:p>
          <a:p>
            <a:r>
              <a:rPr lang="en-US" sz="3200" dirty="0"/>
              <a:t>patterns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/>
              <a:t>(Adams, 1990)</a:t>
            </a:r>
          </a:p>
        </p:txBody>
      </p:sp>
    </p:spTree>
    <p:extLst>
      <p:ext uri="{BB962C8B-B14F-4D97-AF65-F5344CB8AC3E}">
        <p14:creationId xmlns:p14="http://schemas.microsoft.com/office/powerpoint/2010/main" val="25377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04800"/>
            <a:ext cx="7696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The </a:t>
            </a:r>
            <a:r>
              <a:rPr lang="en-US" sz="3200" dirty="0" err="1"/>
              <a:t>paomnnehil</a:t>
            </a:r>
            <a:r>
              <a:rPr lang="en-US" sz="3200" dirty="0"/>
              <a:t> </a:t>
            </a:r>
            <a:r>
              <a:rPr lang="en-US" sz="3200" dirty="0" err="1"/>
              <a:t>pweor</a:t>
            </a:r>
            <a:r>
              <a:rPr lang="en-US" sz="3200" dirty="0"/>
              <a:t> of the </a:t>
            </a:r>
            <a:r>
              <a:rPr lang="en-US" sz="3200" dirty="0" err="1"/>
              <a:t>hmuan</a:t>
            </a:r>
            <a:r>
              <a:rPr lang="en-US" sz="3200" dirty="0"/>
              <a:t> </a:t>
            </a:r>
            <a:r>
              <a:rPr lang="en-US" sz="3200" dirty="0" err="1"/>
              <a:t>mnind</a:t>
            </a:r>
            <a:r>
              <a:rPr lang="en-US" sz="3200" dirty="0"/>
              <a:t>.</a:t>
            </a:r>
          </a:p>
          <a:p>
            <a:r>
              <a:rPr lang="en-US" sz="3200" dirty="0" err="1"/>
              <a:t>Aoccdrnig</a:t>
            </a:r>
            <a:r>
              <a:rPr lang="en-US" sz="3200" dirty="0"/>
              <a:t> to a </a:t>
            </a:r>
            <a:r>
              <a:rPr lang="en-US" sz="3200" dirty="0" err="1"/>
              <a:t>rscheearch</a:t>
            </a:r>
            <a:r>
              <a:rPr lang="en-US" sz="3200" dirty="0"/>
              <a:t> at </a:t>
            </a:r>
            <a:r>
              <a:rPr lang="en-US" sz="3200" dirty="0" err="1"/>
              <a:t>Cmabrigde</a:t>
            </a:r>
            <a:endParaRPr lang="en-US" sz="3200" dirty="0"/>
          </a:p>
          <a:p>
            <a:r>
              <a:rPr lang="en-US" sz="3200" dirty="0" err="1"/>
              <a:t>Uinervtisy</a:t>
            </a:r>
            <a:r>
              <a:rPr lang="en-US" sz="3200" dirty="0"/>
              <a:t>, it </a:t>
            </a:r>
            <a:r>
              <a:rPr lang="en-US" sz="3200" dirty="0" err="1"/>
              <a:t>deosn’t</a:t>
            </a:r>
            <a:r>
              <a:rPr lang="en-US" sz="3200" dirty="0"/>
              <a:t> </a:t>
            </a:r>
            <a:r>
              <a:rPr lang="en-US" sz="3200" dirty="0" err="1"/>
              <a:t>mttear</a:t>
            </a:r>
            <a:r>
              <a:rPr lang="en-US" sz="3200" dirty="0"/>
              <a:t> in </a:t>
            </a:r>
            <a:r>
              <a:rPr lang="en-US" sz="3200" dirty="0" err="1"/>
              <a:t>waht</a:t>
            </a:r>
            <a:r>
              <a:rPr lang="en-US" sz="3200" dirty="0"/>
              <a:t> </a:t>
            </a:r>
            <a:r>
              <a:rPr lang="en-US" sz="3200" dirty="0" err="1"/>
              <a:t>oredr</a:t>
            </a:r>
            <a:endParaRPr lang="en-US" sz="3200" dirty="0"/>
          </a:p>
          <a:p>
            <a:r>
              <a:rPr lang="en-US" sz="3200" dirty="0"/>
              <a:t>the </a:t>
            </a:r>
            <a:r>
              <a:rPr lang="en-US" sz="3200" dirty="0" err="1"/>
              <a:t>ltteers</a:t>
            </a:r>
            <a:r>
              <a:rPr lang="en-US" sz="3200" dirty="0"/>
              <a:t> in a </a:t>
            </a:r>
            <a:r>
              <a:rPr lang="en-US" sz="3200" dirty="0" err="1"/>
              <a:t>wrod</a:t>
            </a:r>
            <a:r>
              <a:rPr lang="en-US" sz="3200" dirty="0"/>
              <a:t> are, the </a:t>
            </a:r>
            <a:r>
              <a:rPr lang="en-US" sz="3200" dirty="0" err="1"/>
              <a:t>olny</a:t>
            </a:r>
            <a:r>
              <a:rPr lang="en-US" sz="3200" dirty="0"/>
              <a:t> </a:t>
            </a:r>
            <a:r>
              <a:rPr lang="en-US" sz="3200" dirty="0" err="1"/>
              <a:t>iprmoetnt</a:t>
            </a:r>
            <a:endParaRPr lang="en-US" sz="3200" dirty="0"/>
          </a:p>
          <a:p>
            <a:r>
              <a:rPr lang="en-US" sz="3200" dirty="0" err="1"/>
              <a:t>tihng</a:t>
            </a:r>
            <a:r>
              <a:rPr lang="en-US" sz="3200" dirty="0"/>
              <a:t> is </a:t>
            </a:r>
            <a:r>
              <a:rPr lang="en-US" sz="3200" dirty="0" err="1"/>
              <a:t>taht</a:t>
            </a:r>
            <a:r>
              <a:rPr lang="en-US" sz="3200" dirty="0"/>
              <a:t> the </a:t>
            </a:r>
            <a:r>
              <a:rPr lang="en-US" sz="3200" dirty="0" err="1"/>
              <a:t>frist</a:t>
            </a:r>
            <a:r>
              <a:rPr lang="en-US" sz="3200" dirty="0"/>
              <a:t> and </a:t>
            </a:r>
            <a:r>
              <a:rPr lang="en-US" sz="3200" dirty="0" err="1"/>
              <a:t>lsat</a:t>
            </a:r>
            <a:r>
              <a:rPr lang="en-US" sz="3200" dirty="0"/>
              <a:t> </a:t>
            </a:r>
            <a:r>
              <a:rPr lang="en-US" sz="3200" dirty="0" err="1"/>
              <a:t>ltteer</a:t>
            </a:r>
            <a:r>
              <a:rPr lang="en-US" sz="3200" dirty="0"/>
              <a:t> be at the</a:t>
            </a:r>
          </a:p>
          <a:p>
            <a:r>
              <a:rPr lang="en-US" sz="3200" dirty="0" err="1"/>
              <a:t>rghit</a:t>
            </a:r>
            <a:r>
              <a:rPr lang="en-US" sz="3200" dirty="0"/>
              <a:t> </a:t>
            </a:r>
            <a:r>
              <a:rPr lang="en-US" sz="3200" dirty="0" err="1"/>
              <a:t>pclae</a:t>
            </a:r>
            <a:r>
              <a:rPr lang="en-US" sz="3200" dirty="0"/>
              <a:t>. The </a:t>
            </a:r>
            <a:r>
              <a:rPr lang="en-US" sz="3200" dirty="0" err="1"/>
              <a:t>rset</a:t>
            </a:r>
            <a:r>
              <a:rPr lang="en-US" sz="3200" dirty="0"/>
              <a:t> can be a </a:t>
            </a:r>
            <a:r>
              <a:rPr lang="en-US" sz="3200" dirty="0" err="1"/>
              <a:t>taotl</a:t>
            </a:r>
            <a:r>
              <a:rPr lang="en-US" sz="3200" dirty="0"/>
              <a:t> </a:t>
            </a:r>
            <a:r>
              <a:rPr lang="en-US" sz="3200" dirty="0" err="1"/>
              <a:t>mses</a:t>
            </a:r>
            <a:endParaRPr lang="en-US" sz="3200" dirty="0"/>
          </a:p>
          <a:p>
            <a:r>
              <a:rPr lang="en-US" sz="3200" dirty="0"/>
              <a:t>and you can </a:t>
            </a:r>
            <a:r>
              <a:rPr lang="en-US" sz="3200" dirty="0" err="1"/>
              <a:t>sitll</a:t>
            </a:r>
            <a:r>
              <a:rPr lang="en-US" sz="3200" dirty="0"/>
              <a:t> </a:t>
            </a:r>
            <a:r>
              <a:rPr lang="en-US" sz="3200" dirty="0" err="1"/>
              <a:t>raed</a:t>
            </a:r>
            <a:r>
              <a:rPr lang="en-US" sz="3200" dirty="0"/>
              <a:t> it </a:t>
            </a:r>
            <a:r>
              <a:rPr lang="en-US" sz="3200" dirty="0" err="1"/>
              <a:t>wouthit</a:t>
            </a:r>
            <a:r>
              <a:rPr lang="en-US" sz="3200" dirty="0"/>
              <a:t> </a:t>
            </a:r>
            <a:r>
              <a:rPr lang="en-US" sz="3200" dirty="0" err="1"/>
              <a:t>porbelm</a:t>
            </a:r>
            <a:r>
              <a:rPr lang="en-US" sz="3200" dirty="0"/>
              <a:t>.</a:t>
            </a:r>
          </a:p>
          <a:p>
            <a:r>
              <a:rPr lang="en-US" sz="3200" dirty="0" err="1"/>
              <a:t>Tish</a:t>
            </a:r>
            <a:r>
              <a:rPr lang="en-US" sz="3200" dirty="0"/>
              <a:t> is </a:t>
            </a:r>
            <a:r>
              <a:rPr lang="en-US" sz="3200" dirty="0" err="1"/>
              <a:t>bcuseau</a:t>
            </a:r>
            <a:r>
              <a:rPr lang="en-US" sz="3200" dirty="0"/>
              <a:t> the </a:t>
            </a:r>
            <a:r>
              <a:rPr lang="en-US" sz="3200" dirty="0" err="1"/>
              <a:t>huamn</a:t>
            </a:r>
            <a:r>
              <a:rPr lang="en-US" sz="3200" dirty="0"/>
              <a:t> </a:t>
            </a:r>
            <a:r>
              <a:rPr lang="en-US" sz="3200" dirty="0" err="1"/>
              <a:t>mnid</a:t>
            </a:r>
            <a:r>
              <a:rPr lang="en-US" sz="3200" dirty="0"/>
              <a:t> </a:t>
            </a:r>
            <a:r>
              <a:rPr lang="en-US" sz="3200" dirty="0" err="1"/>
              <a:t>deos</a:t>
            </a:r>
            <a:r>
              <a:rPr lang="en-US" sz="3200" dirty="0"/>
              <a:t> not</a:t>
            </a:r>
          </a:p>
          <a:p>
            <a:r>
              <a:rPr lang="en-US" sz="3200" dirty="0" err="1"/>
              <a:t>raed</a:t>
            </a:r>
            <a:r>
              <a:rPr lang="en-US" sz="3200" dirty="0"/>
              <a:t> </a:t>
            </a:r>
            <a:r>
              <a:rPr lang="en-US" sz="3200" dirty="0" err="1"/>
              <a:t>ervey</a:t>
            </a:r>
            <a:r>
              <a:rPr lang="en-US" sz="3200" dirty="0"/>
              <a:t> </a:t>
            </a:r>
            <a:r>
              <a:rPr lang="en-US" sz="3200" dirty="0" err="1"/>
              <a:t>lteter</a:t>
            </a:r>
            <a:r>
              <a:rPr lang="en-US" sz="3200" dirty="0"/>
              <a:t> by </a:t>
            </a:r>
            <a:r>
              <a:rPr lang="en-US" sz="3200" dirty="0" err="1"/>
              <a:t>istlef</a:t>
            </a:r>
            <a:r>
              <a:rPr lang="en-US" sz="3200" dirty="0"/>
              <a:t>, but the </a:t>
            </a:r>
            <a:r>
              <a:rPr lang="en-US" sz="3200" dirty="0" err="1"/>
              <a:t>wrod</a:t>
            </a:r>
            <a:r>
              <a:rPr lang="en-US" sz="3200" dirty="0"/>
              <a:t> as a</a:t>
            </a:r>
          </a:p>
          <a:p>
            <a:r>
              <a:rPr lang="en-US" sz="3200" dirty="0" err="1"/>
              <a:t>wlohe</a:t>
            </a:r>
            <a:r>
              <a:rPr lang="en-US" sz="3200" dirty="0"/>
              <a:t>.</a:t>
            </a:r>
          </a:p>
          <a:p>
            <a:r>
              <a:rPr lang="en-US" sz="3200" dirty="0" err="1"/>
              <a:t>Amzanig</a:t>
            </a:r>
            <a:r>
              <a:rPr lang="en-US" sz="3200" dirty="0"/>
              <a:t>, huh?</a:t>
            </a:r>
          </a:p>
        </p:txBody>
      </p:sp>
    </p:spTree>
    <p:extLst>
      <p:ext uri="{BB962C8B-B14F-4D97-AF65-F5344CB8AC3E}">
        <p14:creationId xmlns:p14="http://schemas.microsoft.com/office/powerpoint/2010/main" val="331283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924800" cy="1143000"/>
          </a:xfrm>
        </p:spPr>
        <p:txBody>
          <a:bodyPr/>
          <a:lstStyle/>
          <a:p>
            <a:pPr algn="ctr"/>
            <a:r>
              <a:rPr lang="en-US" sz="3600" dirty="0" smtClean="0"/>
              <a:t>Within word pattern readers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752600"/>
            <a:ext cx="7924800" cy="4114800"/>
          </a:xfrm>
        </p:spPr>
        <p:txBody>
          <a:bodyPr>
            <a:normAutofit/>
          </a:bodyPr>
          <a:lstStyle/>
          <a:p>
            <a:r>
              <a:rPr lang="en-US" sz="3600" dirty="0"/>
              <a:t>Read with more fluency and expression</a:t>
            </a:r>
          </a:p>
          <a:p>
            <a:r>
              <a:rPr lang="en-US" sz="3600" dirty="0" smtClean="0"/>
              <a:t>Read </a:t>
            </a:r>
            <a:r>
              <a:rPr lang="en-US" sz="3600" dirty="0"/>
              <a:t>in larger chunks (phrasal reading)</a:t>
            </a:r>
          </a:p>
          <a:p>
            <a:r>
              <a:rPr lang="en-US" sz="3600" dirty="0" smtClean="0"/>
              <a:t>Begin </a:t>
            </a:r>
            <a:r>
              <a:rPr lang="en-US" sz="3600" dirty="0"/>
              <a:t>to read silently</a:t>
            </a:r>
          </a:p>
          <a:p>
            <a:r>
              <a:rPr lang="en-US" sz="3600" dirty="0" smtClean="0"/>
              <a:t>Finger </a:t>
            </a:r>
            <a:r>
              <a:rPr lang="en-US" sz="3600" dirty="0"/>
              <a:t>point reading drops away</a:t>
            </a:r>
          </a:p>
        </p:txBody>
      </p:sp>
    </p:spTree>
    <p:extLst>
      <p:ext uri="{BB962C8B-B14F-4D97-AF65-F5344CB8AC3E}">
        <p14:creationId xmlns:p14="http://schemas.microsoft.com/office/powerpoint/2010/main" val="176663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152400"/>
            <a:ext cx="7924800" cy="1143000"/>
          </a:xfrm>
        </p:spPr>
        <p:txBody>
          <a:bodyPr/>
          <a:lstStyle/>
          <a:p>
            <a:pPr algn="ctr"/>
            <a:r>
              <a:rPr lang="en-US" dirty="0" smtClean="0"/>
              <a:t>Common within word pattern 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371600"/>
            <a:ext cx="7924800" cy="4114800"/>
          </a:xfrm>
        </p:spPr>
        <p:txBody>
          <a:bodyPr>
            <a:noAutofit/>
          </a:bodyPr>
          <a:lstStyle/>
          <a:p>
            <a:r>
              <a:rPr lang="en-US" sz="2400" dirty="0"/>
              <a:t>Simple chapter books- Little Bear, Frances, Frog &amp; Toad, Henry &amp; </a:t>
            </a:r>
            <a:r>
              <a:rPr lang="en-US" sz="2400" dirty="0" err="1"/>
              <a:t>Mudge</a:t>
            </a:r>
            <a:endParaRPr lang="en-US" sz="2400" dirty="0"/>
          </a:p>
          <a:p>
            <a:r>
              <a:rPr lang="en-US" sz="2400" dirty="0" smtClean="0"/>
              <a:t>Informational </a:t>
            </a:r>
            <a:r>
              <a:rPr lang="en-US" sz="2400" dirty="0"/>
              <a:t>series – Eyewitness Readers 1&amp;2, </a:t>
            </a:r>
            <a:r>
              <a:rPr lang="en-US" sz="2400" i="1" dirty="0"/>
              <a:t>Let’s Read &amp; Find </a:t>
            </a:r>
            <a:r>
              <a:rPr lang="en-US" sz="2400" i="1" dirty="0" smtClean="0"/>
              <a:t>Out </a:t>
            </a:r>
            <a:endParaRPr lang="en-US" sz="2400" dirty="0"/>
          </a:p>
          <a:p>
            <a:r>
              <a:rPr lang="en-US" sz="2400" dirty="0" smtClean="0"/>
              <a:t>I </a:t>
            </a:r>
            <a:r>
              <a:rPr lang="en-US" sz="2400" dirty="0"/>
              <a:t>Can Read Books-Arthur, Wagon Wheels, Sam the Minuteman</a:t>
            </a:r>
          </a:p>
          <a:p>
            <a:r>
              <a:rPr lang="en-US" sz="2400" dirty="0" smtClean="0"/>
              <a:t>Step </a:t>
            </a:r>
            <a:r>
              <a:rPr lang="en-US" sz="2400" dirty="0"/>
              <a:t>Into Reading-</a:t>
            </a:r>
            <a:r>
              <a:rPr lang="en-US" sz="2400" dirty="0" err="1"/>
              <a:t>Tut’s</a:t>
            </a:r>
            <a:r>
              <a:rPr lang="en-US" sz="2400" dirty="0"/>
              <a:t> Mummy, Who Shot the President?</a:t>
            </a:r>
          </a:p>
          <a:p>
            <a:r>
              <a:rPr lang="en-US" sz="2400" dirty="0" smtClean="0"/>
              <a:t>Novelettes </a:t>
            </a:r>
            <a:r>
              <a:rPr lang="en-US" sz="2400" dirty="0"/>
              <a:t>-</a:t>
            </a:r>
            <a:r>
              <a:rPr lang="en-US" sz="2400" dirty="0" err="1"/>
              <a:t>Junie</a:t>
            </a:r>
            <a:r>
              <a:rPr lang="en-US" sz="2400" dirty="0"/>
              <a:t> B. Jones, Nate the Great, The Boxcar Children, </a:t>
            </a:r>
            <a:r>
              <a:rPr lang="en-US" sz="2400" dirty="0" smtClean="0"/>
              <a:t>The Magic </a:t>
            </a:r>
            <a:r>
              <a:rPr lang="en-US" sz="2400" dirty="0"/>
              <a:t>Tree House, (series)</a:t>
            </a:r>
          </a:p>
          <a:p>
            <a:r>
              <a:rPr lang="en-US" sz="2400" dirty="0" smtClean="0"/>
              <a:t>Quality </a:t>
            </a:r>
            <a:r>
              <a:rPr lang="en-US" sz="2400" dirty="0"/>
              <a:t>literature-The Stories Julian Tells</a:t>
            </a:r>
          </a:p>
        </p:txBody>
      </p:sp>
    </p:spTree>
    <p:extLst>
      <p:ext uri="{BB962C8B-B14F-4D97-AF65-F5344CB8AC3E}">
        <p14:creationId xmlns:p14="http://schemas.microsoft.com/office/powerpoint/2010/main" val="330201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09"/>
            <a:ext cx="7924800" cy="1143000"/>
          </a:xfrm>
        </p:spPr>
        <p:txBody>
          <a:bodyPr/>
          <a:lstStyle/>
          <a:p>
            <a:pPr algn="ctr"/>
            <a:r>
              <a:rPr lang="en-US" dirty="0" smtClean="0"/>
              <a:t>Within word pattern writers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447800"/>
            <a:ext cx="7924800" cy="4114800"/>
          </a:xfrm>
        </p:spPr>
        <p:txBody>
          <a:bodyPr>
            <a:normAutofit/>
          </a:bodyPr>
          <a:lstStyle/>
          <a:p>
            <a:r>
              <a:rPr lang="en-US" sz="2800" dirty="0"/>
              <a:t>Writes with greater fluency (phrasal writing </a:t>
            </a:r>
            <a:r>
              <a:rPr lang="en-US" sz="2800" dirty="0" smtClean="0"/>
              <a:t>fluency rather </a:t>
            </a:r>
            <a:r>
              <a:rPr lang="en-US" sz="2800" dirty="0"/>
              <a:t>than word by word)</a:t>
            </a:r>
          </a:p>
          <a:p>
            <a:r>
              <a:rPr lang="en-US" sz="2800" dirty="0" smtClean="0"/>
              <a:t>The </a:t>
            </a:r>
            <a:r>
              <a:rPr lang="en-US" sz="2800" dirty="0"/>
              <a:t>act of writing isn’t as laborious as in the </a:t>
            </a:r>
            <a:r>
              <a:rPr lang="en-US" sz="2800" dirty="0" smtClean="0"/>
              <a:t>LN stage</a:t>
            </a:r>
            <a:endParaRPr lang="en-US" sz="2800" dirty="0"/>
          </a:p>
          <a:p>
            <a:r>
              <a:rPr lang="en-US" sz="2800" dirty="0" smtClean="0"/>
              <a:t>Paragraph(s</a:t>
            </a:r>
            <a:r>
              <a:rPr lang="en-US" sz="2800" dirty="0"/>
              <a:t>) vs. sentence(s)</a:t>
            </a:r>
          </a:p>
          <a:p>
            <a:r>
              <a:rPr lang="en-US" sz="2800" dirty="0" smtClean="0"/>
              <a:t>Consistently </a:t>
            </a:r>
            <a:r>
              <a:rPr lang="en-US" sz="2800" dirty="0"/>
              <a:t>use capital letters and </a:t>
            </a:r>
            <a:r>
              <a:rPr lang="en-US" sz="2800" dirty="0" smtClean="0"/>
              <a:t>sentence punctuation </a:t>
            </a:r>
            <a:r>
              <a:rPr lang="en-US" sz="2800" dirty="0"/>
              <a:t>accurately</a:t>
            </a:r>
          </a:p>
          <a:p>
            <a:r>
              <a:rPr lang="en-US" sz="2800" dirty="0" smtClean="0"/>
              <a:t>Can </a:t>
            </a:r>
            <a:r>
              <a:rPr lang="en-US" sz="2800" dirty="0"/>
              <a:t>focus more on ideas, greater depth</a:t>
            </a:r>
          </a:p>
        </p:txBody>
      </p:sp>
    </p:spTree>
    <p:extLst>
      <p:ext uri="{BB962C8B-B14F-4D97-AF65-F5344CB8AC3E}">
        <p14:creationId xmlns:p14="http://schemas.microsoft.com/office/powerpoint/2010/main" val="26979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1143000"/>
          </a:xfrm>
        </p:spPr>
        <p:txBody>
          <a:bodyPr/>
          <a:lstStyle/>
          <a:p>
            <a:pPr algn="ctr"/>
            <a:r>
              <a:rPr lang="en-US" dirty="0" smtClean="0"/>
              <a:t>Within word pattern spellers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Come to understand that there are more letters </a:t>
            </a:r>
            <a:r>
              <a:rPr lang="en-US" sz="3200" dirty="0" smtClean="0"/>
              <a:t>than sounds </a:t>
            </a:r>
            <a:r>
              <a:rPr lang="en-US" sz="3200" dirty="0"/>
              <a:t>in some words-- focus is on </a:t>
            </a:r>
            <a:r>
              <a:rPr lang="en-US" sz="3200" i="1" dirty="0"/>
              <a:t>patterns </a:t>
            </a:r>
            <a:r>
              <a:rPr lang="en-US" sz="3200" dirty="0"/>
              <a:t>in words</a:t>
            </a:r>
          </a:p>
          <a:p>
            <a:r>
              <a:rPr lang="en-US" sz="3200" dirty="0" smtClean="0"/>
              <a:t>Difference </a:t>
            </a:r>
            <a:r>
              <a:rPr lang="en-US" sz="3200" dirty="0"/>
              <a:t>in how the brain scans words</a:t>
            </a:r>
          </a:p>
          <a:p>
            <a:pPr lvl="1"/>
            <a:r>
              <a:rPr lang="en-US" sz="3200" dirty="0" smtClean="0"/>
              <a:t>LN </a:t>
            </a:r>
            <a:r>
              <a:rPr lang="en-US" sz="3200" dirty="0"/>
              <a:t>Speller: letter by letter-- b - a - t</a:t>
            </a:r>
          </a:p>
          <a:p>
            <a:pPr lvl="1"/>
            <a:r>
              <a:rPr lang="en-US" sz="3200" dirty="0" smtClean="0"/>
              <a:t>WW </a:t>
            </a:r>
            <a:r>
              <a:rPr lang="en-US" sz="3200" dirty="0"/>
              <a:t>Speller: onset/rime-- b - at</a:t>
            </a:r>
          </a:p>
        </p:txBody>
      </p:sp>
    </p:spTree>
    <p:extLst>
      <p:ext uri="{BB962C8B-B14F-4D97-AF65-F5344CB8AC3E}">
        <p14:creationId xmlns:p14="http://schemas.microsoft.com/office/powerpoint/2010/main" val="106051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267</TotalTime>
  <Words>987</Words>
  <Application>Microsoft Office PowerPoint</Application>
  <PresentationFormat>On-screen Show (4:3)</PresentationFormat>
  <Paragraphs>225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Horizon</vt:lpstr>
      <vt:lpstr>Word study: Session four Within word pattern stage</vt:lpstr>
      <vt:lpstr>PowerPoint Presentation</vt:lpstr>
      <vt:lpstr>Transition to within word pattern stage</vt:lpstr>
      <vt:lpstr>PowerPoint Presentation</vt:lpstr>
      <vt:lpstr>PowerPoint Presentation</vt:lpstr>
      <vt:lpstr>Within word pattern readers</vt:lpstr>
      <vt:lpstr>Common within word pattern books</vt:lpstr>
      <vt:lpstr>Within word pattern writers</vt:lpstr>
      <vt:lpstr>Within word pattern spellers</vt:lpstr>
      <vt:lpstr>Early within word pattern stage</vt:lpstr>
      <vt:lpstr>Study of long vowels</vt:lpstr>
      <vt:lpstr>Mid letter-Name</vt:lpstr>
      <vt:lpstr>Study of R-controlled vowels</vt:lpstr>
      <vt:lpstr>Mid letter-Name</vt:lpstr>
      <vt:lpstr>Important sorting principle for the within word pattern stage</vt:lpstr>
      <vt:lpstr>Study of ambiguous vowels (dipthongs)</vt:lpstr>
      <vt:lpstr>Study of complex consonant clusters</vt:lpstr>
      <vt:lpstr>Sound alike final consonants:  -ck or -k</vt:lpstr>
      <vt:lpstr>Sound alike final consonants:  -tch or -ch</vt:lpstr>
      <vt:lpstr>Sound alike final consonants:  -dge or -ge</vt:lpstr>
      <vt:lpstr>Hard or soft G or c</vt:lpstr>
      <vt:lpstr>Study of homophones</vt:lpstr>
      <vt:lpstr>Assessment</vt:lpstr>
      <vt:lpstr>Word study notebooks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study: Session four Within word pattern stage</dc:title>
  <dc:creator>Sarah Woods</dc:creator>
  <cp:lastModifiedBy>Sarah Woods</cp:lastModifiedBy>
  <cp:revision>17</cp:revision>
  <dcterms:created xsi:type="dcterms:W3CDTF">2011-12-19T19:12:01Z</dcterms:created>
  <dcterms:modified xsi:type="dcterms:W3CDTF">2012-01-05T19:33:52Z</dcterms:modified>
</cp:coreProperties>
</file>