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03E9B5B-0824-49D3-A9DB-B58E7CC75FB9}" type="datetimeFigureOut">
              <a:rPr lang="en-US" smtClean="0"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E917C50-9BC0-4CE5-919D-5D96B0473E4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Eastern Elementary/Middle School</a:t>
            </a:r>
          </a:p>
          <a:p>
            <a:r>
              <a:rPr lang="en-US" dirty="0" smtClean="0"/>
              <a:t>K-2 Teachers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Study: Session Three</a:t>
            </a:r>
            <a:br>
              <a:rPr lang="en-US" dirty="0" smtClean="0"/>
            </a:br>
            <a:r>
              <a:rPr lang="en-US" dirty="0" smtClean="0"/>
              <a:t>Organization and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Weekly schedule for elementary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Monday: Introduce the Sort</a:t>
            </a:r>
          </a:p>
          <a:p>
            <a:r>
              <a:rPr lang="en-US" sz="3200" dirty="0" smtClean="0"/>
              <a:t>Tuesday: Practice the Sort, Initial Speed Sort, and Writing Sort</a:t>
            </a:r>
          </a:p>
          <a:p>
            <a:r>
              <a:rPr lang="en-US" sz="3200" dirty="0" smtClean="0"/>
              <a:t>Wednesday: Blind Sorts and Writing Sorts</a:t>
            </a:r>
          </a:p>
          <a:p>
            <a:r>
              <a:rPr lang="en-US" sz="3200" dirty="0" smtClean="0"/>
              <a:t>Thursday: Second Speed Sort and Word Hunts</a:t>
            </a:r>
          </a:p>
          <a:p>
            <a:r>
              <a:rPr lang="en-US" sz="3200" dirty="0" smtClean="0"/>
              <a:t>Friday: Games and Assessments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93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Word study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11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“Traditional” spelling test format</a:t>
            </a:r>
          </a:p>
          <a:p>
            <a:r>
              <a:rPr lang="en-US" sz="2800" dirty="0" smtClean="0"/>
              <a:t>Spelling test as writing sort</a:t>
            </a:r>
          </a:p>
          <a:p>
            <a:pPr lvl="1"/>
            <a:r>
              <a:rPr lang="en-US" sz="2800" dirty="0" smtClean="0"/>
              <a:t>1 point for word in correct column</a:t>
            </a:r>
          </a:p>
          <a:p>
            <a:pPr lvl="1"/>
            <a:r>
              <a:rPr lang="en-US" sz="2800" dirty="0" smtClean="0"/>
              <a:t>1 point for word spelled correctly</a:t>
            </a:r>
          </a:p>
          <a:p>
            <a:r>
              <a:rPr lang="en-US" sz="2800" dirty="0" smtClean="0"/>
              <a:t>Students should be expected to score 90% or higher on these assessments if they are placed in the correct groups and engaged in a variety of activities throughout the week.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70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Spelling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Invented Spelling?</a:t>
            </a:r>
          </a:p>
          <a:p>
            <a:r>
              <a:rPr lang="en-US" sz="2800" dirty="0" smtClean="0"/>
              <a:t>Set reasonable expectations for accuracy in spelling and subsequent writing</a:t>
            </a:r>
          </a:p>
          <a:p>
            <a:r>
              <a:rPr lang="en-US" sz="2800" dirty="0" smtClean="0"/>
              <a:t>Even though invented spelling is encouraged, ALWAYS hold students accountable  for what they have been taught</a:t>
            </a:r>
          </a:p>
          <a:p>
            <a:r>
              <a:rPr lang="en-US" sz="2800" dirty="0" smtClean="0"/>
              <a:t>If they’ve been taught consonant-to-letter correspondences, they should be able to spell those sounds correctly as in: PGS LK MD (Pigs like mud.)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30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Spelling vs. vocabulary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 careful not to confuse vocabulary words with spelling words</a:t>
            </a:r>
          </a:p>
          <a:p>
            <a:r>
              <a:rPr lang="en-US" sz="2800" dirty="0" smtClean="0"/>
              <a:t>Vocabulary instruction refers to </a:t>
            </a:r>
            <a:r>
              <a:rPr lang="en-US" sz="2800" i="1" dirty="0" smtClean="0"/>
              <a:t>meanings</a:t>
            </a:r>
            <a:r>
              <a:rPr lang="en-US" sz="2800" dirty="0" smtClean="0"/>
              <a:t> of words– although students in this stage can read and learn the meanings of many multisyllabic words they should not be expected to spell these words</a:t>
            </a:r>
          </a:p>
          <a:p>
            <a:r>
              <a:rPr lang="en-US" sz="2800" dirty="0" smtClean="0"/>
              <a:t>The words students may read and study for meaning are more complex than those they study in spelling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2064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136073"/>
          </a:xfrm>
        </p:spPr>
        <p:txBody>
          <a:bodyPr/>
          <a:lstStyle/>
          <a:p>
            <a:pPr algn="ctr"/>
            <a:r>
              <a:rPr lang="en-US" dirty="0" smtClean="0"/>
              <a:t>Ten principles of word study instruction:</a:t>
            </a:r>
            <a:br>
              <a:rPr lang="en-US" dirty="0" smtClean="0"/>
            </a:br>
            <a:r>
              <a:rPr lang="en-US" i="1" dirty="0" smtClean="0"/>
              <a:t>Look for what students use but confuse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Instruct in students’ “Zone of Proximal Development”– in areas they already know something about</a:t>
            </a:r>
          </a:p>
          <a:p>
            <a:r>
              <a:rPr lang="en-US" sz="3200" dirty="0" smtClean="0"/>
              <a:t>By analyzing invented spellings, a ZPD is established and instruction can be planned that addresses those features students are using but confusing, not those they totally neglect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8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924800" cy="4114800"/>
          </a:xfrm>
        </p:spPr>
        <p:txBody>
          <a:bodyPr/>
          <a:lstStyle/>
          <a:p>
            <a:r>
              <a:rPr lang="en-US" sz="3600" dirty="0" smtClean="0"/>
              <a:t>Always try to contrast something new with something already known (a firm foundation)</a:t>
            </a:r>
          </a:p>
          <a:p>
            <a:r>
              <a:rPr lang="en-US" sz="3600" dirty="0" smtClean="0"/>
              <a:t>It is important to begin  word study activities where students will experience success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pPr algn="ctr"/>
            <a:r>
              <a:rPr lang="en-US" dirty="0" smtClean="0"/>
              <a:t>Ten principles of word study instruction:</a:t>
            </a:r>
            <a:br>
              <a:rPr lang="en-US" dirty="0" smtClean="0"/>
            </a:br>
            <a:r>
              <a:rPr lang="en-US" i="1" dirty="0" smtClean="0"/>
              <a:t>a step backward is a step forward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4044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114800"/>
          </a:xfrm>
        </p:spPr>
        <p:txBody>
          <a:bodyPr/>
          <a:lstStyle/>
          <a:p>
            <a:r>
              <a:rPr lang="en-US" sz="3200" dirty="0" smtClean="0"/>
              <a:t>Because learning to spell involves achieving a match between the spoken language and the written language, students should analyze words they can readily pronounce</a:t>
            </a:r>
          </a:p>
          <a:p>
            <a:r>
              <a:rPr lang="en-US" sz="3200" dirty="0" smtClean="0"/>
              <a:t>It is easier to look across words for patterns or similarities when the words are easy for students to pronounce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Ten principles of word study instruction:</a:t>
            </a:r>
            <a:br>
              <a:rPr lang="en-US" dirty="0" smtClean="0"/>
            </a:br>
            <a:r>
              <a:rPr lang="en-US" i="1" dirty="0" smtClean="0"/>
              <a:t>use words students can read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48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79248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something </a:t>
            </a:r>
            <a:r>
              <a:rPr lang="en-US" sz="3200" i="1" dirty="0" smtClean="0"/>
              <a:t>is</a:t>
            </a:r>
            <a:r>
              <a:rPr lang="en-US" sz="3200" dirty="0" smtClean="0"/>
              <a:t> </a:t>
            </a:r>
            <a:r>
              <a:rPr lang="en-US" sz="3200" dirty="0" err="1" smtClean="0"/>
              <a:t>is</a:t>
            </a:r>
            <a:r>
              <a:rPr lang="en-US" sz="3200" dirty="0" smtClean="0"/>
              <a:t> also defined by what it is </a:t>
            </a:r>
            <a:r>
              <a:rPr lang="en-US" sz="3200" i="1" dirty="0" smtClean="0"/>
              <a:t>not</a:t>
            </a:r>
            <a:endParaRPr lang="en-US" sz="3200" dirty="0" smtClean="0"/>
          </a:p>
          <a:p>
            <a:r>
              <a:rPr lang="en-US" sz="3200" dirty="0" smtClean="0"/>
              <a:t>Contrasts are essential to students’ building of categories– students’ spelling errors suggest what contrasts will help them sort out their confusion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sz="2900" dirty="0" smtClean="0"/>
              <a:t>Ten principles of word study instruction:</a:t>
            </a:r>
            <a:br>
              <a:rPr lang="en-US" sz="2900" dirty="0" smtClean="0"/>
            </a:br>
            <a:r>
              <a:rPr lang="en-US" sz="2900" i="1" dirty="0" smtClean="0"/>
              <a:t>compare words that “do” with words that “don’t”</a:t>
            </a: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15664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79248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Too often, students focus on visual patterns at the expense of how words are alike in sound</a:t>
            </a:r>
          </a:p>
          <a:p>
            <a:r>
              <a:rPr lang="en-US" sz="3200" dirty="0" smtClean="0"/>
              <a:t>Students need to examine words by how they sound </a:t>
            </a:r>
            <a:r>
              <a:rPr lang="en-US" sz="3200" u="sng" dirty="0" smtClean="0"/>
              <a:t>and</a:t>
            </a:r>
            <a:r>
              <a:rPr lang="en-US" sz="3200" dirty="0" smtClean="0"/>
              <a:t> how they are spelled 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1143000"/>
          </a:xfrm>
        </p:spPr>
        <p:txBody>
          <a:bodyPr/>
          <a:lstStyle/>
          <a:p>
            <a:pPr algn="ctr"/>
            <a:r>
              <a:rPr lang="en-US" dirty="0" smtClean="0"/>
              <a:t>Ten principles of word study instruction:</a:t>
            </a:r>
            <a:br>
              <a:rPr lang="en-US" dirty="0" smtClean="0"/>
            </a:br>
            <a:r>
              <a:rPr lang="en-US" i="1" dirty="0" smtClean="0"/>
              <a:t>sort by sound and sight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906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86000"/>
            <a:ext cx="7924800" cy="4114800"/>
          </a:xfrm>
        </p:spPr>
        <p:txBody>
          <a:bodyPr/>
          <a:lstStyle/>
          <a:p>
            <a:r>
              <a:rPr lang="en-US" sz="3600" dirty="0" smtClean="0"/>
              <a:t>When students begin the study of a new feature, choose key words or pictures that are distinctive</a:t>
            </a:r>
          </a:p>
          <a:p>
            <a:r>
              <a:rPr lang="en-US" sz="3600" dirty="0" smtClean="0"/>
              <a:t>Move from general differences to more specific discriminations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Ten principles of word study instruction:</a:t>
            </a:r>
            <a:br>
              <a:rPr lang="en-US" dirty="0" smtClean="0"/>
            </a:br>
            <a:r>
              <a:rPr lang="en-US" i="1" dirty="0" smtClean="0"/>
              <a:t>Begin with obvious contrasts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879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4636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Sorting is the heart of word study!</a:t>
            </a:r>
            <a:endParaRPr lang="en-US" dirty="0"/>
          </a:p>
        </p:txBody>
      </p:sp>
      <p:pic>
        <p:nvPicPr>
          <p:cNvPr id="1027" name="Picture 3" descr="C:\Users\swoods\AppData\Local\Microsoft\Windows\Temporary Internet Files\Low\Content.IE5\72MHBZNY\MC90043472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14700" y="2844463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4C2E18"/>
                </a:solidFill>
                <a:latin typeface="Curlz MT" pitchFamily="82" charset="0"/>
              </a:rPr>
              <a:t>Word Study</a:t>
            </a:r>
            <a:endParaRPr lang="en-US" sz="3600" b="1" dirty="0">
              <a:solidFill>
                <a:srgbClr val="4C2E18"/>
              </a:solidFill>
              <a:latin typeface="Curlz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Don’t hide exceptions– by placing so-called irregular words in a miscellaneous or oddball category, new categories of consistency sometimes emerge</a:t>
            </a:r>
          </a:p>
          <a:p>
            <a:r>
              <a:rPr lang="en-US" sz="2800" dirty="0" smtClean="0"/>
              <a:t>Ex: looking at long vowel patterns, exceptions emerge- give, have, and love but these form patterns of their own</a:t>
            </a:r>
          </a:p>
          <a:p>
            <a:r>
              <a:rPr lang="en-US" sz="2800" dirty="0" smtClean="0"/>
              <a:t>True exceptions (was, women, laugh) become memorable by virtue of their rarity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Ten principles of word study instruction:</a:t>
            </a:r>
            <a:br>
              <a:rPr lang="en-US" dirty="0" smtClean="0"/>
            </a:br>
            <a:r>
              <a:rPr lang="en-US" i="1" dirty="0" smtClean="0"/>
              <a:t>Don’t hide exceptions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812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219200"/>
            <a:ext cx="7924800" cy="4114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Memorizing rules is not the way children make sense of how words work</a:t>
            </a:r>
          </a:p>
          <a:p>
            <a:r>
              <a:rPr lang="en-US" sz="2200" dirty="0" smtClean="0"/>
              <a:t>Rules with many exceptions are disheartening and teach children nothing</a:t>
            </a:r>
          </a:p>
          <a:p>
            <a:pPr lvl="1"/>
            <a:r>
              <a:rPr lang="en-US" sz="2200" dirty="0" smtClean="0"/>
              <a:t>Ex: when two vowels go walking, the first one does the talking- head, boot, soil</a:t>
            </a:r>
          </a:p>
          <a:p>
            <a:r>
              <a:rPr lang="en-US" sz="2200" dirty="0" smtClean="0"/>
              <a:t>Learning about English spelling requires students to consider sound and pattern simultaneously to discover consistencies in the written language</a:t>
            </a:r>
          </a:p>
          <a:p>
            <a:r>
              <a:rPr lang="en-US" sz="2200" dirty="0" smtClean="0"/>
              <a:t>Students make generalizations, and the teacher’s job is to stack the deck and structure categorization tasks to make the consistencies explicit</a:t>
            </a: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-20782"/>
            <a:ext cx="8534400" cy="1143000"/>
          </a:xfrm>
        </p:spPr>
        <p:txBody>
          <a:bodyPr/>
          <a:lstStyle/>
          <a:p>
            <a:pPr algn="ctr"/>
            <a:r>
              <a:rPr lang="en-US" dirty="0" smtClean="0"/>
              <a:t>Ten principles of word study instruction:</a:t>
            </a:r>
            <a:br>
              <a:rPr lang="en-US" dirty="0" smtClean="0"/>
            </a:br>
            <a:r>
              <a:rPr lang="en-US" i="1" dirty="0" smtClean="0"/>
              <a:t>avoid rules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35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pPr algn="ctr"/>
            <a:r>
              <a:rPr lang="en-US" dirty="0"/>
              <a:t>Ten principles of word study instruction:</a:t>
            </a:r>
            <a:br>
              <a:rPr lang="en-US" dirty="0"/>
            </a:br>
            <a:r>
              <a:rPr lang="en-US" i="1" dirty="0" smtClean="0"/>
              <a:t>Work for automaticity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924800" cy="4114800"/>
          </a:xfrm>
        </p:spPr>
        <p:txBody>
          <a:bodyPr/>
          <a:lstStyle/>
          <a:p>
            <a:r>
              <a:rPr lang="en-US" sz="3200" dirty="0" smtClean="0"/>
              <a:t>Accuracy in sorting is not enough… work for accuracy </a:t>
            </a:r>
            <a:r>
              <a:rPr lang="en-US" sz="3200" i="1" dirty="0" smtClean="0"/>
              <a:t>and</a:t>
            </a:r>
            <a:r>
              <a:rPr lang="en-US" sz="3200" dirty="0" smtClean="0"/>
              <a:t> speed as a true indication of mastery</a:t>
            </a:r>
          </a:p>
          <a:p>
            <a:r>
              <a:rPr lang="en-US" sz="3200" dirty="0" smtClean="0"/>
              <a:t>When students acquire automaticity in sorting and recognizing patterns, they also build fluency which will carry over to reading and writing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algn="ctr"/>
            <a:r>
              <a:rPr lang="en-US" dirty="0"/>
              <a:t>Ten principles of word study instruction:</a:t>
            </a:r>
            <a:br>
              <a:rPr lang="en-US" dirty="0"/>
            </a:br>
            <a:r>
              <a:rPr lang="en-US" i="1" dirty="0" smtClean="0"/>
              <a:t>return to meaningful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7924800" cy="4114800"/>
          </a:xfrm>
        </p:spPr>
        <p:txBody>
          <a:bodyPr/>
          <a:lstStyle/>
          <a:p>
            <a:r>
              <a:rPr lang="en-US" sz="3200" dirty="0" smtClean="0"/>
              <a:t>After initial sorting, have students return to meaningful texts to hunt for other examples to add to their sorts</a:t>
            </a:r>
          </a:p>
          <a:p>
            <a:r>
              <a:rPr lang="en-US" sz="3200" dirty="0" smtClean="0"/>
              <a:t>These hunts extend students’ analysis of words to more words and more difficult vocabulary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731838"/>
          </a:xfrm>
        </p:spPr>
        <p:txBody>
          <a:bodyPr/>
          <a:lstStyle/>
          <a:p>
            <a:pPr algn="ctr"/>
            <a:r>
              <a:rPr lang="en-US" dirty="0" smtClean="0"/>
              <a:t>Benefits of word sorting approach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305800" cy="4876800"/>
          </a:xfrm>
        </p:spPr>
        <p:txBody>
          <a:bodyPr/>
          <a:lstStyle/>
          <a:p>
            <a:r>
              <a:rPr lang="en-US" sz="2400" dirty="0" smtClean="0"/>
              <a:t>Students make their own discoveries and form their own generalizations about how English spelling works</a:t>
            </a:r>
          </a:p>
          <a:p>
            <a:r>
              <a:rPr lang="en-US" sz="2400" dirty="0" smtClean="0"/>
              <a:t>Requires students to  pay attention to words and make logical decisions about sound, pattern, and/or meaning</a:t>
            </a:r>
          </a:p>
          <a:p>
            <a:r>
              <a:rPr lang="en-US" sz="2400" dirty="0" smtClean="0"/>
              <a:t>Sorting is </a:t>
            </a:r>
            <a:r>
              <a:rPr lang="en-US" sz="2400" u="sng" dirty="0" smtClean="0"/>
              <a:t>analytic</a:t>
            </a:r>
            <a:r>
              <a:rPr lang="en-US" sz="2400" dirty="0" smtClean="0"/>
              <a:t>- students work from known words and examine their parts</a:t>
            </a:r>
          </a:p>
          <a:p>
            <a:r>
              <a:rPr lang="en-US" sz="2400" dirty="0" smtClean="0"/>
              <a:t>Sorting does not rely on rote memorization or recitation of rules</a:t>
            </a:r>
          </a:p>
          <a:p>
            <a:r>
              <a:rPr lang="en-US" sz="2400" dirty="0" smtClean="0"/>
              <a:t>Easy to differentiate instruction among groups of learners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731838"/>
          </a:xfrm>
        </p:spPr>
        <p:txBody>
          <a:bodyPr/>
          <a:lstStyle/>
          <a:p>
            <a:pPr algn="ctr"/>
            <a:r>
              <a:rPr lang="en-US" sz="4000" dirty="0" smtClean="0"/>
              <a:t>Types of sorts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Sound</a:t>
            </a:r>
          </a:p>
          <a:p>
            <a:r>
              <a:rPr lang="en-US" sz="3600" dirty="0" smtClean="0"/>
              <a:t>Pattern</a:t>
            </a:r>
          </a:p>
          <a:p>
            <a:r>
              <a:rPr lang="en-US" sz="3600" dirty="0" smtClean="0"/>
              <a:t>Meaning</a:t>
            </a:r>
          </a:p>
          <a:p>
            <a:pPr lvl="1"/>
            <a:r>
              <a:rPr lang="en-US" sz="3600" dirty="0" smtClean="0"/>
              <a:t>Concept Sorts</a:t>
            </a:r>
          </a:p>
          <a:p>
            <a:pPr lvl="1"/>
            <a:r>
              <a:rPr lang="en-US" sz="3600" dirty="0" smtClean="0"/>
              <a:t>Spelling-Meaning Sorts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92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7924800" cy="655638"/>
          </a:xfrm>
        </p:spPr>
        <p:txBody>
          <a:bodyPr/>
          <a:lstStyle/>
          <a:p>
            <a:pPr algn="ctr"/>
            <a:r>
              <a:rPr lang="en-US" dirty="0" smtClean="0"/>
              <a:t>Sorting and Extension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609600"/>
            <a:ext cx="8382000" cy="5410200"/>
          </a:xfrm>
        </p:spPr>
        <p:txBody>
          <a:bodyPr numCol="2">
            <a:normAutofit fontScale="77500" lnSpcReduction="20000"/>
          </a:bodyPr>
          <a:lstStyle/>
          <a:p>
            <a:r>
              <a:rPr lang="en-US" sz="3200" dirty="0" smtClean="0"/>
              <a:t>Sorts</a:t>
            </a:r>
          </a:p>
          <a:p>
            <a:pPr lvl="1"/>
            <a:r>
              <a:rPr lang="en-US" sz="3200" dirty="0" smtClean="0"/>
              <a:t>Teacher-Directed Closed Sort</a:t>
            </a:r>
          </a:p>
          <a:p>
            <a:pPr lvl="1"/>
            <a:r>
              <a:rPr lang="en-US" sz="3200" dirty="0" smtClean="0"/>
              <a:t>Teacher-Directed Guess My Category Sort</a:t>
            </a:r>
          </a:p>
          <a:p>
            <a:pPr lvl="1"/>
            <a:r>
              <a:rPr lang="en-US" sz="3200" dirty="0" smtClean="0"/>
              <a:t>Student-Centered Open Sort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Extensions and Follow-Up Routines</a:t>
            </a:r>
          </a:p>
          <a:p>
            <a:pPr lvl="1"/>
            <a:r>
              <a:rPr lang="en-US" sz="3200" dirty="0" smtClean="0"/>
              <a:t>Repeated Sorts</a:t>
            </a:r>
          </a:p>
          <a:p>
            <a:pPr lvl="1"/>
            <a:r>
              <a:rPr lang="en-US" sz="3200" dirty="0" smtClean="0"/>
              <a:t>Buddy Sorts</a:t>
            </a:r>
          </a:p>
          <a:p>
            <a:pPr lvl="1"/>
            <a:r>
              <a:rPr lang="en-US" sz="3200" dirty="0" smtClean="0"/>
              <a:t>Blind Sorts</a:t>
            </a:r>
          </a:p>
          <a:p>
            <a:pPr lvl="1"/>
            <a:r>
              <a:rPr lang="en-US" sz="3200" dirty="0" smtClean="0"/>
              <a:t>Writing Sorts</a:t>
            </a:r>
          </a:p>
          <a:p>
            <a:pPr lvl="1"/>
            <a:r>
              <a:rPr lang="en-US" sz="3200" dirty="0" smtClean="0"/>
              <a:t>Blind Writing Sorts</a:t>
            </a:r>
          </a:p>
          <a:p>
            <a:pPr lvl="1"/>
            <a:r>
              <a:rPr lang="en-US" sz="3200" dirty="0" smtClean="0"/>
              <a:t>Word Hunts</a:t>
            </a:r>
          </a:p>
          <a:p>
            <a:pPr lvl="1"/>
            <a:r>
              <a:rPr lang="en-US" sz="3200" dirty="0" smtClean="0"/>
              <a:t>Speed Sorts</a:t>
            </a:r>
          </a:p>
          <a:p>
            <a:pPr lvl="1"/>
            <a:r>
              <a:rPr lang="en-US" sz="3200" dirty="0" smtClean="0"/>
              <a:t>Draw and Label/ Cut and Paste</a:t>
            </a:r>
          </a:p>
          <a:p>
            <a:pPr lvl="1"/>
            <a:r>
              <a:rPr lang="en-US" sz="3200" dirty="0" smtClean="0"/>
              <a:t>Games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8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808038"/>
          </a:xfrm>
        </p:spPr>
        <p:txBody>
          <a:bodyPr/>
          <a:lstStyle/>
          <a:p>
            <a:pPr algn="ctr"/>
            <a:r>
              <a:rPr lang="en-US" dirty="0" smtClean="0"/>
              <a:t>Teacher talk and student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144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Critical part of word study instruction</a:t>
            </a:r>
          </a:p>
          <a:p>
            <a:r>
              <a:rPr lang="en-US" sz="2400" dirty="0" smtClean="0"/>
              <a:t>Questions to generate talk about words:</a:t>
            </a:r>
          </a:p>
          <a:p>
            <a:pPr lvl="1"/>
            <a:r>
              <a:rPr lang="en-US" sz="2400" dirty="0" smtClean="0"/>
              <a:t>What do you notice about these words? How are they alike?</a:t>
            </a:r>
          </a:p>
          <a:p>
            <a:pPr lvl="1"/>
            <a:r>
              <a:rPr lang="en-US" sz="2400" dirty="0" smtClean="0"/>
              <a:t>Where in the word do you find the spelling pattern?</a:t>
            </a:r>
          </a:p>
          <a:p>
            <a:pPr lvl="1"/>
            <a:r>
              <a:rPr lang="en-US" sz="2400" dirty="0" smtClean="0"/>
              <a:t>In your word hunts, which pattern did you find more frequently?</a:t>
            </a:r>
          </a:p>
          <a:p>
            <a:pPr lvl="1"/>
            <a:r>
              <a:rPr lang="en-US" sz="2400" dirty="0" smtClean="0"/>
              <a:t>Can you divide the word into parts?  What is the base word?  Are there any prefixes or suffixes?</a:t>
            </a:r>
          </a:p>
          <a:p>
            <a:pPr lvl="1"/>
            <a:r>
              <a:rPr lang="en-US" sz="2400" dirty="0" smtClean="0"/>
              <a:t>Can you think of other words that sound or look the same?</a:t>
            </a:r>
          </a:p>
          <a:p>
            <a:pPr lvl="1"/>
            <a:r>
              <a:rPr lang="en-US" sz="2400" dirty="0" smtClean="0"/>
              <a:t>What did you learn that might help you become a better speller or a better reader?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7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Managing word study in the classroom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Develop a familiar weekly routine with daily activities</a:t>
            </a:r>
          </a:p>
          <a:p>
            <a:r>
              <a:rPr lang="en-US" sz="3200" dirty="0" smtClean="0"/>
              <a:t>Schedule time for group work with the teacher</a:t>
            </a:r>
          </a:p>
          <a:p>
            <a:r>
              <a:rPr lang="en-US" sz="3200" dirty="0" smtClean="0"/>
              <a:t>Keep it short</a:t>
            </a:r>
          </a:p>
          <a:p>
            <a:r>
              <a:rPr lang="en-US" sz="3200" dirty="0" smtClean="0"/>
              <a:t>Plan time for students to sort independently and with partners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1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pPr algn="ctr"/>
            <a:r>
              <a:rPr lang="en-US" sz="3600" dirty="0" smtClean="0"/>
              <a:t>Scheduling time for word study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Word study as an extension of the reading group</a:t>
            </a:r>
          </a:p>
          <a:p>
            <a:r>
              <a:rPr lang="en-US" sz="3200" dirty="0" smtClean="0"/>
              <a:t>Separate word study groups in a circle-seat-center rotation</a:t>
            </a:r>
          </a:p>
          <a:p>
            <a:r>
              <a:rPr lang="en-US" sz="3200" dirty="0" smtClean="0"/>
              <a:t>Word study block</a:t>
            </a:r>
          </a:p>
          <a:p>
            <a:r>
              <a:rPr lang="en-US" sz="3200" dirty="0" smtClean="0"/>
              <a:t>Individualized word study in intervention settings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89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weekly schedule for students working with picture sorts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9248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Monday: Picture sort </a:t>
            </a:r>
          </a:p>
          <a:p>
            <a:r>
              <a:rPr lang="en-US" sz="3600" dirty="0" smtClean="0"/>
              <a:t>Tuesday: Draw and Label</a:t>
            </a:r>
          </a:p>
          <a:p>
            <a:r>
              <a:rPr lang="en-US" sz="3600" dirty="0" smtClean="0"/>
              <a:t>Wednesday: Cut and Paste</a:t>
            </a:r>
          </a:p>
          <a:p>
            <a:r>
              <a:rPr lang="en-US" sz="3600" dirty="0" smtClean="0"/>
              <a:t>Thursday: Word and Picture Hunts</a:t>
            </a:r>
          </a:p>
          <a:p>
            <a:r>
              <a:rPr lang="en-US" sz="3600" dirty="0" smtClean="0"/>
              <a:t>Friday: Game Day and Assessment</a:t>
            </a:r>
          </a:p>
        </p:txBody>
      </p:sp>
    </p:spTree>
    <p:extLst>
      <p:ext uri="{BB962C8B-B14F-4D97-AF65-F5344CB8AC3E}">
        <p14:creationId xmlns:p14="http://schemas.microsoft.com/office/powerpoint/2010/main" val="26992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632</TotalTime>
  <Words>1077</Words>
  <Application>Microsoft Office PowerPoint</Application>
  <PresentationFormat>On-screen Show (4:3)</PresentationFormat>
  <Paragraphs>117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Horizon</vt:lpstr>
      <vt:lpstr>Word Study: Session Three Organization and management</vt:lpstr>
      <vt:lpstr>Sorting is the heart of word study!</vt:lpstr>
      <vt:lpstr>Benefits of word sorting approach</vt:lpstr>
      <vt:lpstr>Types of sorts</vt:lpstr>
      <vt:lpstr>Sorting and Extension activities</vt:lpstr>
      <vt:lpstr>Teacher talk and student reflection</vt:lpstr>
      <vt:lpstr>Managing word study in the classroom</vt:lpstr>
      <vt:lpstr>Scheduling time for word study</vt:lpstr>
      <vt:lpstr>Sample weekly schedule for students working with picture sorts</vt:lpstr>
      <vt:lpstr>Sample Weekly schedule for elementary students</vt:lpstr>
      <vt:lpstr>Word study assessments</vt:lpstr>
      <vt:lpstr>Spelling expectations</vt:lpstr>
      <vt:lpstr>Spelling vs. vocabulary instruction</vt:lpstr>
      <vt:lpstr>Ten principles of word study instruction: Look for what students use but confuse</vt:lpstr>
      <vt:lpstr>Ten principles of word study instruction: a step backward is a step forward</vt:lpstr>
      <vt:lpstr>Ten principles of word study instruction: use words students can read</vt:lpstr>
      <vt:lpstr>Ten principles of word study instruction: compare words that “do” with words that “don’t”</vt:lpstr>
      <vt:lpstr>Ten principles of word study instruction: sort by sound and sight</vt:lpstr>
      <vt:lpstr>Ten principles of word study instruction: Begin with obvious contrasts</vt:lpstr>
      <vt:lpstr>Ten principles of word study instruction: Don’t hide exceptions</vt:lpstr>
      <vt:lpstr>Ten principles of word study instruction: avoid rules</vt:lpstr>
      <vt:lpstr>Ten principles of word study instruction: Work for automaticity</vt:lpstr>
      <vt:lpstr>Ten principles of word study instruction: return to meaningful texts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Study: Session Three Organization and management</dc:title>
  <dc:creator>Sarah Woods</dc:creator>
  <cp:lastModifiedBy>Sarah Woods</cp:lastModifiedBy>
  <cp:revision>18</cp:revision>
  <dcterms:created xsi:type="dcterms:W3CDTF">2011-12-15T15:29:49Z</dcterms:created>
  <dcterms:modified xsi:type="dcterms:W3CDTF">2011-12-20T18:20:18Z</dcterms:modified>
</cp:coreProperties>
</file>